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51"/>
  </p:notesMasterIdLst>
  <p:handoutMasterIdLst>
    <p:handoutMasterId r:id="rId52"/>
  </p:handoutMasterIdLst>
  <p:sldIdLst>
    <p:sldId id="257" r:id="rId6"/>
    <p:sldId id="569" r:id="rId7"/>
    <p:sldId id="260" r:id="rId8"/>
    <p:sldId id="562" r:id="rId9"/>
    <p:sldId id="568" r:id="rId10"/>
    <p:sldId id="615" r:id="rId11"/>
    <p:sldId id="610" r:id="rId12"/>
    <p:sldId id="261" r:id="rId13"/>
    <p:sldId id="570" r:id="rId14"/>
    <p:sldId id="567" r:id="rId15"/>
    <p:sldId id="611" r:id="rId16"/>
    <p:sldId id="619" r:id="rId17"/>
    <p:sldId id="572" r:id="rId18"/>
    <p:sldId id="573" r:id="rId19"/>
    <p:sldId id="575" r:id="rId20"/>
    <p:sldId id="612" r:id="rId21"/>
    <p:sldId id="577" r:id="rId22"/>
    <p:sldId id="578" r:id="rId23"/>
    <p:sldId id="579" r:id="rId24"/>
    <p:sldId id="606" r:id="rId25"/>
    <p:sldId id="582" r:id="rId26"/>
    <p:sldId id="581" r:id="rId27"/>
    <p:sldId id="576" r:id="rId28"/>
    <p:sldId id="613" r:id="rId29"/>
    <p:sldId id="583" r:id="rId30"/>
    <p:sldId id="584" r:id="rId31"/>
    <p:sldId id="586" r:id="rId32"/>
    <p:sldId id="587" r:id="rId33"/>
    <p:sldId id="588" r:id="rId34"/>
    <p:sldId id="589" r:id="rId35"/>
    <p:sldId id="590" r:id="rId36"/>
    <p:sldId id="591" r:id="rId37"/>
    <p:sldId id="592" r:id="rId38"/>
    <p:sldId id="593" r:id="rId39"/>
    <p:sldId id="594" r:id="rId40"/>
    <p:sldId id="596" r:id="rId41"/>
    <p:sldId id="597" r:id="rId42"/>
    <p:sldId id="599" r:id="rId43"/>
    <p:sldId id="600" r:id="rId44"/>
    <p:sldId id="601" r:id="rId45"/>
    <p:sldId id="614" r:id="rId46"/>
    <p:sldId id="608" r:id="rId47"/>
    <p:sldId id="609" r:id="rId48"/>
    <p:sldId id="617" r:id="rId49"/>
    <p:sldId id="3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99339DB-2A10-5240-B775-5344EDD8416D}">
          <p14:sldIdLst>
            <p14:sldId id="257"/>
            <p14:sldId id="569"/>
          </p14:sldIdLst>
        </p14:section>
        <p14:section name="Agenda" id="{07DB761B-5C6E-824A-BF34-050874D2FDB0}">
          <p14:sldIdLst>
            <p14:sldId id="260"/>
            <p14:sldId id="562"/>
            <p14:sldId id="568"/>
            <p14:sldId id="615"/>
            <p14:sldId id="610"/>
            <p14:sldId id="261"/>
          </p14:sldIdLst>
        </p14:section>
        <p14:section name="Listen" id="{53038135-03F5-420C-8AD3-4058DB8654C2}">
          <p14:sldIdLst>
            <p14:sldId id="570"/>
            <p14:sldId id="567"/>
            <p14:sldId id="611"/>
            <p14:sldId id="619"/>
            <p14:sldId id="572"/>
          </p14:sldIdLst>
        </p14:section>
        <p14:section name="Define" id="{253AA00C-2A06-4E09-A37F-53FC3B9E12EE}">
          <p14:sldIdLst>
            <p14:sldId id="573"/>
            <p14:sldId id="575"/>
            <p14:sldId id="612"/>
            <p14:sldId id="577"/>
            <p14:sldId id="578"/>
            <p14:sldId id="579"/>
            <p14:sldId id="606"/>
            <p14:sldId id="582"/>
          </p14:sldIdLst>
        </p14:section>
        <p14:section name="Invent" id="{D54DCDFC-E6B2-40B4-975B-3EF94C2B441C}">
          <p14:sldIdLst>
            <p14:sldId id="581"/>
            <p14:sldId id="576"/>
            <p14:sldId id="613"/>
            <p14:sldId id="583"/>
            <p14:sldId id="584"/>
          </p14:sldIdLst>
        </p14:section>
        <p14:section name="Refine" id="{CB5FAE2F-A4BD-410E-9AB6-F610A9465169}">
          <p14:sldIdLst>
            <p14:sldId id="586"/>
            <p14:sldId id="587"/>
            <p14:sldId id="588"/>
            <p14:sldId id="589"/>
            <p14:sldId id="590"/>
            <p14:sldId id="591"/>
          </p14:sldIdLst>
        </p14:section>
        <p14:section name="Test/Iterate" id="{91572A42-CD7F-4348-92F6-580440BDA14A}">
          <p14:sldIdLst>
            <p14:sldId id="592"/>
            <p14:sldId id="593"/>
            <p14:sldId id="594"/>
            <p14:sldId id="596"/>
            <p14:sldId id="597"/>
            <p14:sldId id="599"/>
          </p14:sldIdLst>
        </p14:section>
        <p14:section name="Next Step" id="{57ED8F53-5031-47EF-A1C5-4FB9A1C8F70B}">
          <p14:sldIdLst>
            <p14:sldId id="600"/>
            <p14:sldId id="601"/>
            <p14:sldId id="614"/>
            <p14:sldId id="608"/>
            <p14:sldId id="609"/>
            <p14:sldId id="617"/>
          </p14:sldIdLst>
        </p14:section>
        <p14:section name="Thank you" id="{43105D0B-6FFD-A448-8E16-734FDA29B350}">
          <p14:sldIdLst>
            <p14:sldId id="32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724"/>
    <a:srgbClr val="FFFFFF"/>
    <a:srgbClr val="FFFFCC"/>
    <a:srgbClr val="FFBB45"/>
    <a:srgbClr val="EEE8EB"/>
    <a:srgbClr val="C20000"/>
    <a:srgbClr val="42B4FF"/>
    <a:srgbClr val="0F1520"/>
    <a:srgbClr val="0B1018"/>
    <a:srgbClr val="0C10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5264" autoAdjust="0"/>
  </p:normalViewPr>
  <p:slideViewPr>
    <p:cSldViewPr snapToGrid="0" showGuides="1">
      <p:cViewPr varScale="1">
        <p:scale>
          <a:sx n="69" d="100"/>
          <a:sy n="69" d="100"/>
        </p:scale>
        <p:origin x="1296" y="77"/>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6/19/2024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621637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ファシリテーターは、書いている間にホワイトボード等に表を書き準備する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12</a:t>
            </a:fld>
            <a:endParaRPr lang="en-US"/>
          </a:p>
        </p:txBody>
      </p:sp>
    </p:spTree>
    <p:extLst>
      <p:ext uri="{BB962C8B-B14F-4D97-AF65-F5344CB8AC3E}">
        <p14:creationId xmlns:p14="http://schemas.microsoft.com/office/powerpoint/2010/main" val="94955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13</a:t>
            </a:fld>
            <a:endParaRPr lang="en-US"/>
          </a:p>
        </p:txBody>
      </p:sp>
    </p:spTree>
    <p:extLst>
      <p:ext uri="{BB962C8B-B14F-4D97-AF65-F5344CB8AC3E}">
        <p14:creationId xmlns:p14="http://schemas.microsoft.com/office/powerpoint/2010/main" val="49663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4814257"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 Placeholder 11">
            <a:extLst>
              <a:ext uri="{FF2B5EF4-FFF2-40B4-BE49-F238E27FC236}">
                <a16:creationId xmlns:a16="http://schemas.microsoft.com/office/drawing/2014/main" id="{51E23D6A-0D81-B821-F2E1-751449FE29F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5" name="Text Placeholder 15">
            <a:extLst>
              <a:ext uri="{FF2B5EF4-FFF2-40B4-BE49-F238E27FC236}">
                <a16:creationId xmlns:a16="http://schemas.microsoft.com/office/drawing/2014/main" id="{49898F0C-ABBF-1B70-39C8-DA15D1323658}"/>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Tree>
    <p:extLst>
      <p:ext uri="{BB962C8B-B14F-4D97-AF65-F5344CB8AC3E}">
        <p14:creationId xmlns:p14="http://schemas.microsoft.com/office/powerpoint/2010/main" val="300015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42372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slideLayout" Target="../slideLayouts/slideLayout126.xml"/><Relationship Id="rId68" Type="http://schemas.openxmlformats.org/officeDocument/2006/relationships/image" Target="../media/image20.svg"/><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66" Type="http://schemas.openxmlformats.org/officeDocument/2006/relationships/image" Target="../media/image19.jpeg"/><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slideLayout" Target="../slideLayouts/slideLayout127.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67" Type="http://schemas.openxmlformats.org/officeDocument/2006/relationships/image" Target="../media/image17.png"/><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theme" Target="../theme/theme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5" cstate="screen">
            <a:extLst>
              <a:ext uri="{28A0092B-C50C-407E-A947-70E740481C1C}">
                <a14:useLocalDpi xmlns:a14="http://schemas.microsoft.com/office/drawing/2010/main"/>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931" r:id="rId2"/>
    <p:sldLayoutId id="2147483817" r:id="rId3"/>
    <p:sldLayoutId id="2147483665" r:id="rId4"/>
    <p:sldLayoutId id="2147483691" r:id="rId5"/>
    <p:sldLayoutId id="2147483718" r:id="rId6"/>
    <p:sldLayoutId id="2147483669" r:id="rId7"/>
    <p:sldLayoutId id="2147483666" r:id="rId8"/>
    <p:sldLayoutId id="2147483670" r:id="rId9"/>
    <p:sldLayoutId id="2147483672" r:id="rId10"/>
    <p:sldLayoutId id="2147483668" r:id="rId11"/>
    <p:sldLayoutId id="2147483673" r:id="rId12"/>
    <p:sldLayoutId id="2147483674" r:id="rId13"/>
    <p:sldLayoutId id="2147483732" r:id="rId14"/>
    <p:sldLayoutId id="2147483685" r:id="rId15"/>
    <p:sldLayoutId id="2147483686" r:id="rId16"/>
    <p:sldLayoutId id="2147483710" r:id="rId17"/>
    <p:sldLayoutId id="2147483671" r:id="rId18"/>
    <p:sldLayoutId id="2147483723" r:id="rId19"/>
    <p:sldLayoutId id="2147483720" r:id="rId20"/>
    <p:sldLayoutId id="2147483719" r:id="rId21"/>
    <p:sldLayoutId id="2147483721" r:id="rId22"/>
    <p:sldLayoutId id="2147483702" r:id="rId23"/>
    <p:sldLayoutId id="2147483733" r:id="rId24"/>
    <p:sldLayoutId id="2147483939" r:id="rId25"/>
    <p:sldLayoutId id="2147483683" r:id="rId26"/>
    <p:sldLayoutId id="2147483677" r:id="rId27"/>
    <p:sldLayoutId id="2147483684" r:id="rId28"/>
    <p:sldLayoutId id="2147483701" r:id="rId29"/>
    <p:sldLayoutId id="2147483676" r:id="rId30"/>
    <p:sldLayoutId id="2147483678" r:id="rId31"/>
    <p:sldLayoutId id="2147483675" r:id="rId32"/>
    <p:sldLayoutId id="2147483700" r:id="rId33"/>
    <p:sldLayoutId id="2147483693" r:id="rId34"/>
    <p:sldLayoutId id="2147483725" r:id="rId35"/>
    <p:sldLayoutId id="2147483724" r:id="rId36"/>
    <p:sldLayoutId id="2147483699" r:id="rId37"/>
    <p:sldLayoutId id="2147483708" r:id="rId38"/>
    <p:sldLayoutId id="2147483707" r:id="rId39"/>
    <p:sldLayoutId id="2147483709" r:id="rId40"/>
    <p:sldLayoutId id="2147483712" r:id="rId41"/>
    <p:sldLayoutId id="2147483726" r:id="rId42"/>
    <p:sldLayoutId id="2147483692" r:id="rId43"/>
    <p:sldLayoutId id="2147483695" r:id="rId44"/>
    <p:sldLayoutId id="2147483696" r:id="rId45"/>
    <p:sldLayoutId id="2147483697" r:id="rId46"/>
    <p:sldLayoutId id="2147483704" r:id="rId47"/>
    <p:sldLayoutId id="2147483703" r:id="rId48"/>
    <p:sldLayoutId id="2147483694" r:id="rId49"/>
    <p:sldLayoutId id="2147483729" r:id="rId50"/>
    <p:sldLayoutId id="2147483728" r:id="rId51"/>
    <p:sldLayoutId id="2147483722" r:id="rId52"/>
    <p:sldLayoutId id="2147483730" r:id="rId53"/>
    <p:sldLayoutId id="2147483731" r:id="rId54"/>
    <p:sldLayoutId id="2147483681" r:id="rId55"/>
    <p:sldLayoutId id="2147483727" r:id="rId56"/>
    <p:sldLayoutId id="2147483705" r:id="rId57"/>
    <p:sldLayoutId id="2147483819" r:id="rId58"/>
    <p:sldLayoutId id="2147483820" r:id="rId59"/>
    <p:sldLayoutId id="2147483821" r:id="rId60"/>
    <p:sldLayoutId id="2147483687" r:id="rId61"/>
    <p:sldLayoutId id="2147483690" r:id="rId62"/>
    <p:sldLayoutId id="2147483940" r:id="rId63"/>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hyperlink" Target="https://www.ipa.go.jp/pressrelease/2022/press20230209.html"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hyperlink" Target="https://blog.crisp.se/2016/01/25/henrikkniberg/making-sense-of-mvp" TargetMode="External"/><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9FE27B9-FC84-11E6-AC53-8178C2BFC786}"/>
              </a:ext>
            </a:extLst>
          </p:cNvPr>
          <p:cNvSpPr>
            <a:spLocks noGrp="1"/>
          </p:cNvSpPr>
          <p:nvPr>
            <p:ph type="ctrTitle"/>
          </p:nvPr>
        </p:nvSpPr>
        <p:spPr>
          <a:xfrm>
            <a:off x="426596" y="2746988"/>
            <a:ext cx="9268010" cy="757130"/>
          </a:xfrm>
        </p:spPr>
        <p:txBody>
          <a:bodyPr/>
          <a:lstStyle/>
          <a:p>
            <a:r>
              <a:rPr lang="en-US" dirty="0"/>
              <a:t>ML Enablement Workshop</a:t>
            </a:r>
            <a:br>
              <a:rPr lang="en-US" dirty="0"/>
            </a:br>
            <a:endParaRPr lang="en-US" dirty="0"/>
          </a:p>
        </p:txBody>
      </p:sp>
      <p:sp>
        <p:nvSpPr>
          <p:cNvPr id="13" name="Subtitle 12">
            <a:extLst>
              <a:ext uri="{FF2B5EF4-FFF2-40B4-BE49-F238E27FC236}">
                <a16:creationId xmlns:a16="http://schemas.microsoft.com/office/drawing/2014/main" id="{0528F7A3-BACC-C8DD-5B13-698E7ECA241E}"/>
              </a:ext>
            </a:extLst>
          </p:cNvPr>
          <p:cNvSpPr>
            <a:spLocks noGrp="1"/>
          </p:cNvSpPr>
          <p:nvPr>
            <p:ph type="subTitle" idx="1"/>
          </p:nvPr>
        </p:nvSpPr>
        <p:spPr>
          <a:xfrm>
            <a:off x="426595" y="3533486"/>
            <a:ext cx="8727237" cy="547842"/>
          </a:xfrm>
        </p:spPr>
        <p:txBody>
          <a:bodyPr/>
          <a:lstStyle/>
          <a:p>
            <a:r>
              <a:rPr lang="ja-JP" altLang="en-US" dirty="0"/>
              <a:t>実践編</a:t>
            </a:r>
            <a:r>
              <a:rPr lang="en-US" altLang="ja-JP" dirty="0"/>
              <a:t> : Working Backwards Walk Through</a:t>
            </a:r>
            <a:endParaRPr lang="en-US" dirty="0"/>
          </a:p>
        </p:txBody>
      </p:sp>
      <p:sp>
        <p:nvSpPr>
          <p:cNvPr id="15" name="Text Placeholder 14">
            <a:extLst>
              <a:ext uri="{FF2B5EF4-FFF2-40B4-BE49-F238E27FC236}">
                <a16:creationId xmlns:a16="http://schemas.microsoft.com/office/drawing/2014/main" id="{0D5415F7-775F-3BB3-B994-B5358C898248}"/>
              </a:ext>
            </a:extLst>
          </p:cNvPr>
          <p:cNvSpPr>
            <a:spLocks noGrp="1"/>
          </p:cNvSpPr>
          <p:nvPr>
            <p:ph type="body" sz="quarter" idx="11"/>
          </p:nvPr>
        </p:nvSpPr>
        <p:spPr/>
        <p:txBody>
          <a:bodyPr/>
          <a:lstStyle/>
          <a:p>
            <a:endParaRPr lang="en-US"/>
          </a:p>
        </p:txBody>
      </p:sp>
      <p:sp>
        <p:nvSpPr>
          <p:cNvPr id="16" name="Text Placeholder 15">
            <a:extLst>
              <a:ext uri="{FF2B5EF4-FFF2-40B4-BE49-F238E27FC236}">
                <a16:creationId xmlns:a16="http://schemas.microsoft.com/office/drawing/2014/main" id="{D34BC3CD-4B5C-07E9-137D-84736FB912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678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en-US" altLang="ja-JP" dirty="0"/>
              <a:t>Listen: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58273"/>
            <a:ext cx="11424062" cy="4154984"/>
          </a:xfrm>
        </p:spPr>
        <p:txBody>
          <a:bodyPr/>
          <a:lstStyle/>
          <a:p>
            <a:r>
              <a:rPr lang="en-US" altLang="ja-JP" sz="3200" dirty="0"/>
              <a:t>Working Backwards </a:t>
            </a:r>
            <a:r>
              <a:rPr lang="ja-JP" altLang="en-US" sz="3200" dirty="0"/>
              <a:t>は </a:t>
            </a:r>
            <a:r>
              <a:rPr lang="en-US" altLang="ja-JP" sz="3200" dirty="0"/>
              <a:t>Amazon </a:t>
            </a:r>
            <a:r>
              <a:rPr lang="ja-JP" altLang="en-US" sz="3200" dirty="0"/>
              <a:t>の発見と発明のプロセス。</a:t>
            </a:r>
            <a:endParaRPr lang="en-US" altLang="ja-JP" sz="3200" dirty="0"/>
          </a:p>
          <a:p>
            <a:r>
              <a:rPr lang="ja-JP" altLang="en-US" sz="3200" dirty="0"/>
              <a:t>プロダクトを通じた体験が顧客の手に渡る瞬間のイメージから逆算して作業する。そのための最初のステップが </a:t>
            </a:r>
            <a:r>
              <a:rPr lang="en-US" altLang="ja-JP" sz="3200" dirty="0"/>
              <a:t>Listen, </a:t>
            </a:r>
            <a:r>
              <a:rPr lang="ja-JP" altLang="en-US" sz="3200" dirty="0"/>
              <a:t>顧客の声を聴くこと。</a:t>
            </a:r>
            <a:endParaRPr lang="en-US" altLang="ja-JP" sz="3200" dirty="0"/>
          </a:p>
          <a:p>
            <a:endParaRPr lang="en-US" altLang="ja-JP" sz="3200" dirty="0"/>
          </a:p>
          <a:p>
            <a:pPr algn="ctr"/>
            <a:r>
              <a:rPr lang="ja-JP" altLang="en-US" sz="3200" b="1" dirty="0"/>
              <a:t>顧客は誰か </a:t>
            </a:r>
            <a:r>
              <a:rPr lang="en-US" altLang="ja-JP" sz="3200" b="1" dirty="0"/>
              <a:t>? </a:t>
            </a:r>
          </a:p>
          <a:p>
            <a:pPr algn="ctr"/>
            <a:r>
              <a:rPr lang="ja-JP" altLang="en-US" sz="3200" b="1" dirty="0"/>
              <a:t>顧客についてどのような情報を持っているか </a:t>
            </a:r>
            <a:r>
              <a:rPr lang="en-US" altLang="ja-JP" sz="3200" b="1" dirty="0"/>
              <a:t>? </a:t>
            </a:r>
            <a:endParaRPr lang="ja-JP" altLang="en-US" sz="3200" b="1"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10</a:t>
            </a:fld>
            <a:endParaRPr lang="en-US"/>
          </a:p>
        </p:txBody>
      </p:sp>
    </p:spTree>
    <p:extLst>
      <p:ext uri="{BB962C8B-B14F-4D97-AF65-F5344CB8AC3E}">
        <p14:creationId xmlns:p14="http://schemas.microsoft.com/office/powerpoint/2010/main" val="37600638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顧客は誰か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58273"/>
            <a:ext cx="11424062" cy="1077218"/>
          </a:xfrm>
        </p:spPr>
        <p:txBody>
          <a:bodyPr/>
          <a:lstStyle/>
          <a:p>
            <a:r>
              <a:rPr lang="ja-JP" altLang="en-US" sz="3200" dirty="0"/>
              <a:t>プロダクトマネージャーから今回検討する </a:t>
            </a:r>
            <a:r>
              <a:rPr lang="en-US" altLang="ja-JP" sz="3200" dirty="0"/>
              <a:t>AI/ML </a:t>
            </a:r>
            <a:r>
              <a:rPr lang="ja-JP" altLang="en-US" sz="3200" dirty="0"/>
              <a:t>機能のファーストユーザーになる顧客 </a:t>
            </a:r>
            <a:r>
              <a:rPr lang="en-US" altLang="ja-JP" sz="3200" dirty="0"/>
              <a:t>( </a:t>
            </a:r>
            <a:r>
              <a:rPr lang="ja-JP" altLang="en-US" sz="3200" dirty="0"/>
              <a:t>ペルソナ</a:t>
            </a:r>
            <a:r>
              <a:rPr lang="en-US" altLang="ja-JP" sz="3200" dirty="0"/>
              <a:t> )</a:t>
            </a:r>
            <a:r>
              <a:rPr lang="ja-JP" altLang="en-US" sz="3200" dirty="0"/>
              <a:t> を共有ください。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11</a:t>
            </a:fld>
            <a:endParaRPr lang="en-US"/>
          </a:p>
        </p:txBody>
      </p:sp>
      <p:pic>
        <p:nvPicPr>
          <p:cNvPr id="3" name="グラフィックス 2" descr="混乱した人 単色塗りつぶし">
            <a:extLst>
              <a:ext uri="{FF2B5EF4-FFF2-40B4-BE49-F238E27FC236}">
                <a16:creationId xmlns:a16="http://schemas.microsoft.com/office/drawing/2014/main" id="{0D912CC8-26F6-4524-9578-5701F4AF57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2044" y="3711815"/>
            <a:ext cx="1787912" cy="1787912"/>
          </a:xfrm>
          <a:prstGeom prst="rect">
            <a:avLst/>
          </a:prstGeom>
        </p:spPr>
      </p:pic>
      <p:sp>
        <p:nvSpPr>
          <p:cNvPr id="7" name="テキスト ボックス 6">
            <a:extLst>
              <a:ext uri="{FF2B5EF4-FFF2-40B4-BE49-F238E27FC236}">
                <a16:creationId xmlns:a16="http://schemas.microsoft.com/office/drawing/2014/main" id="{A050FC24-3BB0-477A-B638-A5DBDB8D597E}"/>
              </a:ext>
            </a:extLst>
          </p:cNvPr>
          <p:cNvSpPr txBox="1"/>
          <p:nvPr/>
        </p:nvSpPr>
        <p:spPr>
          <a:xfrm>
            <a:off x="425038" y="5813210"/>
            <a:ext cx="10971508" cy="400110"/>
          </a:xfrm>
          <a:prstGeom prst="rect">
            <a:avLst/>
          </a:prstGeom>
          <a:noFill/>
        </p:spPr>
        <p:txBody>
          <a:bodyPr wrap="square" lIns="0" rIns="0" rtlCol="0">
            <a:spAutoFit/>
          </a:bodyPr>
          <a:lstStyle/>
          <a:p>
            <a:r>
              <a:rPr kumimoji="1" lang="en-US" altLang="ja-JP" sz="2000" b="1" dirty="0"/>
              <a:t>※</a:t>
            </a:r>
            <a:r>
              <a:rPr kumimoji="1" lang="ja-JP" altLang="en-US" sz="2000" b="1" dirty="0"/>
              <a:t>顧客は契約当事者で、例えば子供向け教材の場合親が顧客で子供はユーザーです</a:t>
            </a:r>
          </a:p>
        </p:txBody>
      </p:sp>
    </p:spTree>
    <p:extLst>
      <p:ext uri="{BB962C8B-B14F-4D97-AF65-F5344CB8AC3E}">
        <p14:creationId xmlns:p14="http://schemas.microsoft.com/office/powerpoint/2010/main" val="22015321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顧客について何を知っているか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200329"/>
          </a:xfrm>
        </p:spPr>
        <p:txBody>
          <a:bodyPr/>
          <a:lstStyle/>
          <a:p>
            <a:r>
              <a:rPr lang="en-US" altLang="ja-JP" dirty="0"/>
              <a:t>[ </a:t>
            </a:r>
            <a:r>
              <a:rPr lang="ja-JP" altLang="en-US" dirty="0"/>
              <a:t>個人ワーク</a:t>
            </a:r>
            <a:r>
              <a:rPr lang="en-US" altLang="ja-JP" dirty="0"/>
              <a:t> ] </a:t>
            </a:r>
            <a:br>
              <a:rPr lang="en-US" altLang="ja-JP" dirty="0"/>
            </a:br>
            <a:r>
              <a:rPr lang="ja-JP" altLang="en-US" dirty="0"/>
              <a:t>顧客と、顧客の意思決定に影響を与える組織、環境の情報を下表のセルに沿い書き出してください。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12</a:t>
            </a:fld>
            <a:endParaRPr lang="en-US" dirty="0"/>
          </a:p>
        </p:txBody>
      </p:sp>
      <p:sp>
        <p:nvSpPr>
          <p:cNvPr id="2" name="四角形: 角を丸くする 1">
            <a:extLst>
              <a:ext uri="{FF2B5EF4-FFF2-40B4-BE49-F238E27FC236}">
                <a16:creationId xmlns:a16="http://schemas.microsoft.com/office/drawing/2014/main" id="{FF740576-FE9A-40B6-AEE3-698AF7FEC34B}"/>
              </a:ext>
            </a:extLst>
          </p:cNvPr>
          <p:cNvSpPr/>
          <p:nvPr/>
        </p:nvSpPr>
        <p:spPr>
          <a:xfrm>
            <a:off x="678426" y="3711826"/>
            <a:ext cx="1524000" cy="1054472"/>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定量</a:t>
            </a:r>
            <a:r>
              <a:rPr kumimoji="1" lang="en-US" altLang="ja-JP" sz="2000" dirty="0">
                <a:solidFill>
                  <a:schemeClr val="tx1"/>
                </a:solidFill>
              </a:rPr>
              <a:t>/</a:t>
            </a:r>
            <a:r>
              <a:rPr kumimoji="1" lang="ja-JP" altLang="en-US" sz="2000" dirty="0">
                <a:solidFill>
                  <a:schemeClr val="tx1"/>
                </a:solidFill>
              </a:rPr>
              <a:t>定性</a:t>
            </a:r>
            <a:endParaRPr kumimoji="1" lang="en-US" altLang="ja-JP" sz="2000" dirty="0">
              <a:solidFill>
                <a:schemeClr val="tx1"/>
              </a:solidFill>
            </a:endParaRPr>
          </a:p>
          <a:p>
            <a:pPr algn="ctr"/>
            <a:r>
              <a:rPr kumimoji="1" lang="ja-JP" altLang="en-US" sz="2000" dirty="0">
                <a:solidFill>
                  <a:schemeClr val="tx1"/>
                </a:solidFill>
              </a:rPr>
              <a:t>情報</a:t>
            </a:r>
          </a:p>
        </p:txBody>
      </p:sp>
      <p:sp>
        <p:nvSpPr>
          <p:cNvPr id="26" name="四角形: 角を丸くする 25">
            <a:extLst>
              <a:ext uri="{FF2B5EF4-FFF2-40B4-BE49-F238E27FC236}">
                <a16:creationId xmlns:a16="http://schemas.microsoft.com/office/drawing/2014/main" id="{F899F70C-E67B-4270-A1B6-E96311082EBC}"/>
              </a:ext>
            </a:extLst>
          </p:cNvPr>
          <p:cNvSpPr/>
          <p:nvPr/>
        </p:nvSpPr>
        <p:spPr>
          <a:xfrm>
            <a:off x="2448232" y="2671734"/>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p>
        </p:txBody>
      </p:sp>
      <p:sp>
        <p:nvSpPr>
          <p:cNvPr id="27" name="四角形: 角を丸くする 26">
            <a:extLst>
              <a:ext uri="{FF2B5EF4-FFF2-40B4-BE49-F238E27FC236}">
                <a16:creationId xmlns:a16="http://schemas.microsoft.com/office/drawing/2014/main" id="{4DF141B7-3E9E-4687-86D2-318EBB1C18FC}"/>
              </a:ext>
            </a:extLst>
          </p:cNvPr>
          <p:cNvSpPr/>
          <p:nvPr/>
        </p:nvSpPr>
        <p:spPr>
          <a:xfrm>
            <a:off x="678426" y="4998403"/>
            <a:ext cx="1524000" cy="1054472"/>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endParaRPr kumimoji="1" lang="en-US" altLang="ja-JP" sz="2000" dirty="0">
              <a:solidFill>
                <a:schemeClr val="tx1"/>
              </a:solidFill>
            </a:endParaRPr>
          </a:p>
          <a:p>
            <a:pPr algn="ctr"/>
            <a:r>
              <a:rPr kumimoji="1" lang="ja-JP" altLang="en-US" sz="2000" dirty="0">
                <a:solidFill>
                  <a:schemeClr val="tx1"/>
                </a:solidFill>
              </a:rPr>
              <a:t>への影響</a:t>
            </a:r>
          </a:p>
        </p:txBody>
      </p:sp>
      <p:sp>
        <p:nvSpPr>
          <p:cNvPr id="29" name="四角形: 角を丸くする 28">
            <a:extLst>
              <a:ext uri="{FF2B5EF4-FFF2-40B4-BE49-F238E27FC236}">
                <a16:creationId xmlns:a16="http://schemas.microsoft.com/office/drawing/2014/main" id="{C644D8D2-4F39-4BC3-9149-4BDFE2B687CE}"/>
              </a:ext>
            </a:extLst>
          </p:cNvPr>
          <p:cNvSpPr/>
          <p:nvPr/>
        </p:nvSpPr>
        <p:spPr>
          <a:xfrm>
            <a:off x="5456903" y="2671734"/>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a:t>
            </a:r>
            <a:endParaRPr kumimoji="1" lang="en-US" altLang="ja-JP" sz="2000" dirty="0">
              <a:solidFill>
                <a:schemeClr val="tx1"/>
              </a:solidFill>
            </a:endParaRPr>
          </a:p>
        </p:txBody>
      </p:sp>
      <p:sp>
        <p:nvSpPr>
          <p:cNvPr id="30" name="四角形: 角を丸くする 29">
            <a:extLst>
              <a:ext uri="{FF2B5EF4-FFF2-40B4-BE49-F238E27FC236}">
                <a16:creationId xmlns:a16="http://schemas.microsoft.com/office/drawing/2014/main" id="{CADF1A3A-8648-48D8-8159-4BCB1FB42EE7}"/>
              </a:ext>
            </a:extLst>
          </p:cNvPr>
          <p:cNvSpPr/>
          <p:nvPr/>
        </p:nvSpPr>
        <p:spPr>
          <a:xfrm>
            <a:off x="8465574" y="2671734"/>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顧客の組織の環境</a:t>
            </a:r>
            <a:endParaRPr kumimoji="1" lang="en-US" altLang="ja-JP" sz="2000" dirty="0">
              <a:solidFill>
                <a:schemeClr val="tx1"/>
              </a:solidFill>
            </a:endParaRPr>
          </a:p>
        </p:txBody>
      </p:sp>
      <p:sp>
        <p:nvSpPr>
          <p:cNvPr id="38" name="テキスト ボックス 37">
            <a:extLst>
              <a:ext uri="{FF2B5EF4-FFF2-40B4-BE49-F238E27FC236}">
                <a16:creationId xmlns:a16="http://schemas.microsoft.com/office/drawing/2014/main" id="{6E6F888F-D1C1-45BD-A48F-28C4E5B22A8C}"/>
              </a:ext>
            </a:extLst>
          </p:cNvPr>
          <p:cNvSpPr txBox="1"/>
          <p:nvPr/>
        </p:nvSpPr>
        <p:spPr>
          <a:xfrm>
            <a:off x="4601497" y="4476472"/>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pic>
        <p:nvPicPr>
          <p:cNvPr id="44" name="グラフィックス 43" descr="ストップウォッチ 単色塗りつぶし">
            <a:extLst>
              <a:ext uri="{FF2B5EF4-FFF2-40B4-BE49-F238E27FC236}">
                <a16:creationId xmlns:a16="http://schemas.microsoft.com/office/drawing/2014/main" id="{14EAB1F2-E9A9-4734-B775-223D86EA3C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45" name="テキスト ボックス 44">
            <a:extLst>
              <a:ext uri="{FF2B5EF4-FFF2-40B4-BE49-F238E27FC236}">
                <a16:creationId xmlns:a16="http://schemas.microsoft.com/office/drawing/2014/main" id="{55AD5CAC-E3C9-4A03-8117-BE657A44CB4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34" name="テキスト ボックス 33">
            <a:extLst>
              <a:ext uri="{FF2B5EF4-FFF2-40B4-BE49-F238E27FC236}">
                <a16:creationId xmlns:a16="http://schemas.microsoft.com/office/drawing/2014/main" id="{34B52702-B55D-499E-9EED-A5EAFF1E9785}"/>
              </a:ext>
            </a:extLst>
          </p:cNvPr>
          <p:cNvSpPr txBox="1"/>
          <p:nvPr/>
        </p:nvSpPr>
        <p:spPr>
          <a:xfrm>
            <a:off x="2448234" y="4925475"/>
            <a:ext cx="2133602" cy="369332"/>
          </a:xfrm>
          <a:prstGeom prst="rect">
            <a:avLst/>
          </a:prstGeom>
          <a:noFill/>
        </p:spPr>
        <p:txBody>
          <a:bodyPr wrap="square" lIns="0" rIns="0" rtlCol="0">
            <a:spAutoFit/>
          </a:bodyPr>
          <a:lstStyle/>
          <a:p>
            <a:r>
              <a:rPr kumimoji="1" lang="en-US" altLang="ja-JP" dirty="0"/>
              <a:t>-</a:t>
            </a:r>
          </a:p>
        </p:txBody>
      </p:sp>
      <p:sp>
        <p:nvSpPr>
          <p:cNvPr id="42" name="テキスト ボックス 41">
            <a:extLst>
              <a:ext uri="{FF2B5EF4-FFF2-40B4-BE49-F238E27FC236}">
                <a16:creationId xmlns:a16="http://schemas.microsoft.com/office/drawing/2014/main" id="{8963E552-D6CF-4655-B74D-20146D093562}"/>
              </a:ext>
            </a:extLst>
          </p:cNvPr>
          <p:cNvSpPr txBox="1"/>
          <p:nvPr/>
        </p:nvSpPr>
        <p:spPr>
          <a:xfrm>
            <a:off x="2448232" y="3645475"/>
            <a:ext cx="2890685" cy="1200329"/>
          </a:xfrm>
          <a:prstGeom prst="rect">
            <a:avLst/>
          </a:prstGeom>
          <a:noFill/>
        </p:spPr>
        <p:txBody>
          <a:bodyPr wrap="square" lIns="0" rIns="0" rtlCol="0">
            <a:spAutoFit/>
          </a:bodyPr>
          <a:lstStyle/>
          <a:p>
            <a:r>
              <a:rPr kumimoji="1" lang="ja-JP" altLang="en-US" dirty="0"/>
              <a:t>世代</a:t>
            </a:r>
            <a:endParaRPr kumimoji="1" lang="en-US" altLang="ja-JP" dirty="0"/>
          </a:p>
          <a:p>
            <a:r>
              <a:rPr kumimoji="1" lang="ja-JP" altLang="en-US" dirty="0"/>
              <a:t>役職・肩書き</a:t>
            </a:r>
            <a:endParaRPr kumimoji="1" lang="en-US" altLang="ja-JP" dirty="0"/>
          </a:p>
          <a:p>
            <a:r>
              <a:rPr kumimoji="1" lang="ja-JP" altLang="en-US" dirty="0"/>
              <a:t>ミッション・戦略</a:t>
            </a:r>
            <a:endParaRPr kumimoji="1" lang="en-US" altLang="ja-JP" dirty="0"/>
          </a:p>
          <a:p>
            <a:r>
              <a:rPr kumimoji="1" lang="ja-JP" altLang="en-US" dirty="0"/>
              <a:t>顧客単価、購入頻度</a:t>
            </a:r>
          </a:p>
        </p:txBody>
      </p:sp>
      <p:sp>
        <p:nvSpPr>
          <p:cNvPr id="46" name="テキスト ボックス 45">
            <a:extLst>
              <a:ext uri="{FF2B5EF4-FFF2-40B4-BE49-F238E27FC236}">
                <a16:creationId xmlns:a16="http://schemas.microsoft.com/office/drawing/2014/main" id="{D3A869EA-8EC8-4CA6-812F-2DCF3CCE9657}"/>
              </a:ext>
            </a:extLst>
          </p:cNvPr>
          <p:cNvSpPr txBox="1"/>
          <p:nvPr/>
        </p:nvSpPr>
        <p:spPr>
          <a:xfrm>
            <a:off x="5476564" y="3645475"/>
            <a:ext cx="2163097" cy="923330"/>
          </a:xfrm>
          <a:prstGeom prst="rect">
            <a:avLst/>
          </a:prstGeom>
          <a:noFill/>
        </p:spPr>
        <p:txBody>
          <a:bodyPr wrap="square" lIns="0" rIns="0" rtlCol="0">
            <a:spAutoFit/>
          </a:bodyPr>
          <a:lstStyle/>
          <a:p>
            <a:r>
              <a:rPr kumimoji="1" lang="ja-JP" altLang="en-US" dirty="0"/>
              <a:t>業界・業態</a:t>
            </a:r>
            <a:endParaRPr kumimoji="1" lang="en-US" altLang="ja-JP" dirty="0"/>
          </a:p>
          <a:p>
            <a:r>
              <a:rPr kumimoji="1" lang="ja-JP" altLang="en-US" dirty="0"/>
              <a:t>ビジネスモデル</a:t>
            </a:r>
            <a:endParaRPr kumimoji="1" lang="en-US" altLang="ja-JP" dirty="0"/>
          </a:p>
          <a:p>
            <a:r>
              <a:rPr kumimoji="1" lang="ja-JP" altLang="en-US" dirty="0"/>
              <a:t>市場シェア</a:t>
            </a:r>
            <a:endParaRPr kumimoji="1" lang="en-US" altLang="ja-JP" dirty="0"/>
          </a:p>
        </p:txBody>
      </p:sp>
      <p:sp>
        <p:nvSpPr>
          <p:cNvPr id="53" name="テキスト ボックス 52">
            <a:extLst>
              <a:ext uri="{FF2B5EF4-FFF2-40B4-BE49-F238E27FC236}">
                <a16:creationId xmlns:a16="http://schemas.microsoft.com/office/drawing/2014/main" id="{4CE6746E-DC90-4941-ACA3-C2C92CDE6807}"/>
              </a:ext>
            </a:extLst>
          </p:cNvPr>
          <p:cNvSpPr txBox="1"/>
          <p:nvPr/>
        </p:nvSpPr>
        <p:spPr>
          <a:xfrm>
            <a:off x="8534391" y="4925475"/>
            <a:ext cx="2674374" cy="646331"/>
          </a:xfrm>
          <a:prstGeom prst="rect">
            <a:avLst/>
          </a:prstGeom>
          <a:noFill/>
        </p:spPr>
        <p:txBody>
          <a:bodyPr wrap="square" lIns="0" rIns="0" rtlCol="0">
            <a:spAutoFit/>
          </a:bodyPr>
          <a:lstStyle/>
          <a:p>
            <a:r>
              <a:rPr kumimoji="1" lang="ja-JP" altLang="en-US" dirty="0"/>
              <a:t>業界の慣習の影響</a:t>
            </a:r>
            <a:endParaRPr kumimoji="1" lang="en-US" altLang="ja-JP" dirty="0"/>
          </a:p>
          <a:p>
            <a:r>
              <a:rPr kumimoji="1" lang="ja-JP" altLang="en-US" dirty="0"/>
              <a:t>競合からの影響</a:t>
            </a:r>
            <a:endParaRPr kumimoji="1" lang="en-US" altLang="ja-JP" dirty="0"/>
          </a:p>
        </p:txBody>
      </p:sp>
      <p:sp>
        <p:nvSpPr>
          <p:cNvPr id="54" name="テキスト ボックス 53">
            <a:extLst>
              <a:ext uri="{FF2B5EF4-FFF2-40B4-BE49-F238E27FC236}">
                <a16:creationId xmlns:a16="http://schemas.microsoft.com/office/drawing/2014/main" id="{17922FDD-AAA0-4578-A6CC-BED54627B8A2}"/>
              </a:ext>
            </a:extLst>
          </p:cNvPr>
          <p:cNvSpPr txBox="1"/>
          <p:nvPr/>
        </p:nvSpPr>
        <p:spPr>
          <a:xfrm>
            <a:off x="10993694" y="5868209"/>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
        <p:nvSpPr>
          <p:cNvPr id="31" name="テキスト ボックス 30">
            <a:extLst>
              <a:ext uri="{FF2B5EF4-FFF2-40B4-BE49-F238E27FC236}">
                <a16:creationId xmlns:a16="http://schemas.microsoft.com/office/drawing/2014/main" id="{172B4FD1-2AE7-44A0-8661-7139C8CE95D5}"/>
              </a:ext>
            </a:extLst>
          </p:cNvPr>
          <p:cNvSpPr txBox="1"/>
          <p:nvPr/>
        </p:nvSpPr>
        <p:spPr>
          <a:xfrm>
            <a:off x="5496229" y="4998403"/>
            <a:ext cx="2674374" cy="923330"/>
          </a:xfrm>
          <a:prstGeom prst="rect">
            <a:avLst/>
          </a:prstGeom>
          <a:noFill/>
        </p:spPr>
        <p:txBody>
          <a:bodyPr wrap="square" lIns="0" rIns="0" rtlCol="0">
            <a:spAutoFit/>
          </a:bodyPr>
          <a:lstStyle/>
          <a:p>
            <a:r>
              <a:rPr kumimoji="1" lang="ja-JP" altLang="en-US" dirty="0"/>
              <a:t>顧客の上司の影響</a:t>
            </a:r>
            <a:endParaRPr kumimoji="1" lang="en-US" altLang="ja-JP" dirty="0"/>
          </a:p>
          <a:p>
            <a:r>
              <a:rPr kumimoji="1" lang="ja-JP" altLang="en-US" dirty="0"/>
              <a:t>顧客の家族の影響</a:t>
            </a:r>
            <a:endParaRPr kumimoji="1" lang="en-US" altLang="ja-JP" dirty="0"/>
          </a:p>
          <a:p>
            <a:r>
              <a:rPr kumimoji="1" lang="ja-JP" altLang="en-US" dirty="0"/>
              <a:t>組織の方針・ルール</a:t>
            </a:r>
            <a:endParaRPr kumimoji="1" lang="en-US" altLang="ja-JP" dirty="0"/>
          </a:p>
        </p:txBody>
      </p:sp>
      <p:sp>
        <p:nvSpPr>
          <p:cNvPr id="32" name="テキスト ボックス 31">
            <a:extLst>
              <a:ext uri="{FF2B5EF4-FFF2-40B4-BE49-F238E27FC236}">
                <a16:creationId xmlns:a16="http://schemas.microsoft.com/office/drawing/2014/main" id="{B3962A98-3AEF-43CA-B1ED-488B144B07A3}"/>
              </a:ext>
            </a:extLst>
          </p:cNvPr>
          <p:cNvSpPr txBox="1"/>
          <p:nvPr/>
        </p:nvSpPr>
        <p:spPr>
          <a:xfrm>
            <a:off x="2448231" y="3277934"/>
            <a:ext cx="2674374" cy="369332"/>
          </a:xfrm>
          <a:prstGeom prst="rect">
            <a:avLst/>
          </a:prstGeom>
          <a:noFill/>
        </p:spPr>
        <p:txBody>
          <a:bodyPr wrap="square" lIns="0" rIns="0" rtlCol="0">
            <a:spAutoFit/>
          </a:bodyPr>
          <a:lstStyle/>
          <a:p>
            <a:r>
              <a:rPr kumimoji="1" lang="en-US" altLang="ja-JP" b="1" dirty="0"/>
              <a:t>IT </a:t>
            </a:r>
            <a:r>
              <a:rPr kumimoji="1" lang="ja-JP" altLang="en-US" b="1" dirty="0"/>
              <a:t>担当者、学生等</a:t>
            </a:r>
            <a:endParaRPr kumimoji="1" lang="en-US" altLang="ja-JP" b="1" dirty="0"/>
          </a:p>
        </p:txBody>
      </p:sp>
      <p:sp>
        <p:nvSpPr>
          <p:cNvPr id="33" name="テキスト ボックス 32">
            <a:extLst>
              <a:ext uri="{FF2B5EF4-FFF2-40B4-BE49-F238E27FC236}">
                <a16:creationId xmlns:a16="http://schemas.microsoft.com/office/drawing/2014/main" id="{C57BA4D9-4B9C-4244-BA66-76DCD75CE595}"/>
              </a:ext>
            </a:extLst>
          </p:cNvPr>
          <p:cNvSpPr txBox="1"/>
          <p:nvPr/>
        </p:nvSpPr>
        <p:spPr>
          <a:xfrm>
            <a:off x="8564457" y="3277934"/>
            <a:ext cx="2890685" cy="369332"/>
          </a:xfrm>
          <a:prstGeom prst="rect">
            <a:avLst/>
          </a:prstGeom>
          <a:noFill/>
        </p:spPr>
        <p:txBody>
          <a:bodyPr wrap="square" lIns="0" rIns="0" rtlCol="0">
            <a:spAutoFit/>
          </a:bodyPr>
          <a:lstStyle/>
          <a:p>
            <a:r>
              <a:rPr kumimoji="1" lang="ja-JP" altLang="en-US" b="1" dirty="0"/>
              <a:t>市場環境、学校の校則等</a:t>
            </a:r>
            <a:endParaRPr kumimoji="1" lang="en-US" altLang="ja-JP" b="1" dirty="0"/>
          </a:p>
        </p:txBody>
      </p:sp>
      <p:sp>
        <p:nvSpPr>
          <p:cNvPr id="35" name="テキスト ボックス 34">
            <a:extLst>
              <a:ext uri="{FF2B5EF4-FFF2-40B4-BE49-F238E27FC236}">
                <a16:creationId xmlns:a16="http://schemas.microsoft.com/office/drawing/2014/main" id="{35974A0F-E64D-4763-B477-8F6A77D423B7}"/>
              </a:ext>
            </a:extLst>
          </p:cNvPr>
          <p:cNvSpPr txBox="1"/>
          <p:nvPr/>
        </p:nvSpPr>
        <p:spPr>
          <a:xfrm>
            <a:off x="5449107" y="3277934"/>
            <a:ext cx="2674374" cy="369332"/>
          </a:xfrm>
          <a:prstGeom prst="rect">
            <a:avLst/>
          </a:prstGeom>
          <a:noFill/>
        </p:spPr>
        <p:txBody>
          <a:bodyPr wrap="square" lIns="0" rIns="0" rtlCol="0">
            <a:spAutoFit/>
          </a:bodyPr>
          <a:lstStyle/>
          <a:p>
            <a:r>
              <a:rPr kumimoji="1" lang="ja-JP" altLang="en-US" b="1" dirty="0"/>
              <a:t>会社、学校、家族等</a:t>
            </a:r>
            <a:endParaRPr kumimoji="1" lang="en-US" altLang="ja-JP" b="1" dirty="0"/>
          </a:p>
        </p:txBody>
      </p:sp>
      <p:sp>
        <p:nvSpPr>
          <p:cNvPr id="36" name="テキスト ボックス 35">
            <a:extLst>
              <a:ext uri="{FF2B5EF4-FFF2-40B4-BE49-F238E27FC236}">
                <a16:creationId xmlns:a16="http://schemas.microsoft.com/office/drawing/2014/main" id="{6F55FB14-CDD8-4076-96B2-98ED9F935A6A}"/>
              </a:ext>
            </a:extLst>
          </p:cNvPr>
          <p:cNvSpPr txBox="1"/>
          <p:nvPr/>
        </p:nvSpPr>
        <p:spPr>
          <a:xfrm>
            <a:off x="8586430" y="3645475"/>
            <a:ext cx="2163097" cy="1200329"/>
          </a:xfrm>
          <a:prstGeom prst="rect">
            <a:avLst/>
          </a:prstGeom>
          <a:noFill/>
        </p:spPr>
        <p:txBody>
          <a:bodyPr wrap="square" lIns="0" rIns="0" rtlCol="0">
            <a:spAutoFit/>
          </a:bodyPr>
          <a:lstStyle/>
          <a:p>
            <a:r>
              <a:rPr kumimoji="1" lang="ja-JP" altLang="en-US" dirty="0"/>
              <a:t>業界の課題</a:t>
            </a:r>
            <a:endParaRPr kumimoji="1" lang="en-US" altLang="ja-JP" dirty="0"/>
          </a:p>
          <a:p>
            <a:r>
              <a:rPr kumimoji="1" lang="ja-JP" altLang="en-US" dirty="0"/>
              <a:t>市場の成長率</a:t>
            </a:r>
            <a:endParaRPr kumimoji="1" lang="en-US" altLang="ja-JP" dirty="0"/>
          </a:p>
          <a:p>
            <a:r>
              <a:rPr kumimoji="1" lang="ja-JP" altLang="en-US" dirty="0"/>
              <a:t>競合の数</a:t>
            </a:r>
            <a:endParaRPr kumimoji="1" lang="en-US" altLang="ja-JP" dirty="0"/>
          </a:p>
          <a:p>
            <a:r>
              <a:rPr kumimoji="1" lang="ja-JP" altLang="en-US" dirty="0"/>
              <a:t>法規制</a:t>
            </a:r>
            <a:endParaRPr kumimoji="1" lang="en-US" altLang="ja-JP" dirty="0"/>
          </a:p>
        </p:txBody>
      </p:sp>
      <p:sp>
        <p:nvSpPr>
          <p:cNvPr id="37" name="テキスト ボックス 36">
            <a:extLst>
              <a:ext uri="{FF2B5EF4-FFF2-40B4-BE49-F238E27FC236}">
                <a16:creationId xmlns:a16="http://schemas.microsoft.com/office/drawing/2014/main" id="{E7149FAB-5C89-4F8A-B403-453CC238BF76}"/>
              </a:ext>
            </a:extLst>
          </p:cNvPr>
          <p:cNvSpPr txBox="1"/>
          <p:nvPr/>
        </p:nvSpPr>
        <p:spPr>
          <a:xfrm>
            <a:off x="7703574" y="5868209"/>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Tree>
    <p:extLst>
      <p:ext uri="{BB962C8B-B14F-4D97-AF65-F5344CB8AC3E}">
        <p14:creationId xmlns:p14="http://schemas.microsoft.com/office/powerpoint/2010/main" val="2417735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顧客について何を知っているか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723549"/>
          </a:xfrm>
        </p:spPr>
        <p:txBody>
          <a:bodyPr/>
          <a:lstStyle/>
          <a:p>
            <a:r>
              <a:rPr lang="en-US" altLang="ja-JP" dirty="0"/>
              <a:t>[ </a:t>
            </a:r>
            <a:r>
              <a:rPr lang="ja-JP" altLang="en-US" dirty="0"/>
              <a:t>グループワーク</a:t>
            </a:r>
            <a:r>
              <a:rPr lang="en-US" altLang="ja-JP" dirty="0"/>
              <a:t> ] </a:t>
            </a:r>
            <a:br>
              <a:rPr lang="en-US" altLang="ja-JP" dirty="0"/>
            </a:br>
            <a:r>
              <a:rPr lang="ja-JP" altLang="en-US" dirty="0"/>
              <a:t>表のセルごとに書いたポストイットを貼ります。全員貼った後、一人担当を決め、担当は同じ内容のポストイットをグループ化してください </a:t>
            </a:r>
            <a:r>
              <a:rPr lang="en-US" altLang="ja-JP" dirty="0"/>
              <a:t>( ※ )</a:t>
            </a:r>
            <a:r>
              <a:rPr lang="ja-JP" altLang="en-US" dirty="0"/>
              <a:t>。</a:t>
            </a:r>
            <a:endParaRPr lang="en-US" altLang="ja-JP" dirty="0"/>
          </a:p>
          <a:p>
            <a:r>
              <a:rPr lang="ja-JP" altLang="en-US" dirty="0"/>
              <a:t>グループ化したのち、顧客から順に内容を共有してください。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13</a:t>
            </a:fld>
            <a:endParaRPr lang="en-US"/>
          </a:p>
        </p:txBody>
      </p:sp>
      <p:sp>
        <p:nvSpPr>
          <p:cNvPr id="7" name="四角形: メモ 6">
            <a:extLst>
              <a:ext uri="{FF2B5EF4-FFF2-40B4-BE49-F238E27FC236}">
                <a16:creationId xmlns:a16="http://schemas.microsoft.com/office/drawing/2014/main" id="{8B9B44FD-44C4-4384-B8D9-79DDEEDD8137}"/>
              </a:ext>
            </a:extLst>
          </p:cNvPr>
          <p:cNvSpPr/>
          <p:nvPr/>
        </p:nvSpPr>
        <p:spPr>
          <a:xfrm>
            <a:off x="8628169" y="4243078"/>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5" name="四角形: メモ 24">
            <a:extLst>
              <a:ext uri="{FF2B5EF4-FFF2-40B4-BE49-F238E27FC236}">
                <a16:creationId xmlns:a16="http://schemas.microsoft.com/office/drawing/2014/main" id="{E2560E7A-0B75-43E7-ADB8-26451CD6B9C3}"/>
              </a:ext>
            </a:extLst>
          </p:cNvPr>
          <p:cNvSpPr/>
          <p:nvPr/>
        </p:nvSpPr>
        <p:spPr>
          <a:xfrm>
            <a:off x="3034602" y="4304544"/>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pic>
        <p:nvPicPr>
          <p:cNvPr id="50" name="グラフィックス 49" descr="ストップウォッチ 単色塗りつぶし">
            <a:extLst>
              <a:ext uri="{FF2B5EF4-FFF2-40B4-BE49-F238E27FC236}">
                <a16:creationId xmlns:a16="http://schemas.microsoft.com/office/drawing/2014/main" id="{409F266C-C631-4F93-BC86-EFA5101414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51" name="テキスト ボックス 50">
            <a:extLst>
              <a:ext uri="{FF2B5EF4-FFF2-40B4-BE49-F238E27FC236}">
                <a16:creationId xmlns:a16="http://schemas.microsoft.com/office/drawing/2014/main" id="{627274C1-6A95-42EB-BBDD-8A9CF6F7634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31" name="四角形: メモ 30">
            <a:extLst>
              <a:ext uri="{FF2B5EF4-FFF2-40B4-BE49-F238E27FC236}">
                <a16:creationId xmlns:a16="http://schemas.microsoft.com/office/drawing/2014/main" id="{788603C4-84A3-4CAE-9683-AD352ED6CC3A}"/>
              </a:ext>
            </a:extLst>
          </p:cNvPr>
          <p:cNvSpPr/>
          <p:nvPr/>
        </p:nvSpPr>
        <p:spPr>
          <a:xfrm>
            <a:off x="2626564" y="5008810"/>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2" name="四角形: メモ 31">
            <a:extLst>
              <a:ext uri="{FF2B5EF4-FFF2-40B4-BE49-F238E27FC236}">
                <a16:creationId xmlns:a16="http://schemas.microsoft.com/office/drawing/2014/main" id="{2FC40087-F96F-4209-9681-54C102E959A6}"/>
              </a:ext>
            </a:extLst>
          </p:cNvPr>
          <p:cNvSpPr/>
          <p:nvPr/>
        </p:nvSpPr>
        <p:spPr>
          <a:xfrm>
            <a:off x="3034602" y="5204277"/>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3" name="四角形: メモ 32">
            <a:extLst>
              <a:ext uri="{FF2B5EF4-FFF2-40B4-BE49-F238E27FC236}">
                <a16:creationId xmlns:a16="http://schemas.microsoft.com/office/drawing/2014/main" id="{EB2E1580-0C8B-44FF-817C-8F33EF9435D2}"/>
              </a:ext>
            </a:extLst>
          </p:cNvPr>
          <p:cNvSpPr/>
          <p:nvPr/>
        </p:nvSpPr>
        <p:spPr>
          <a:xfrm>
            <a:off x="8688088" y="5149473"/>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四角形: 角を丸くする 20">
            <a:extLst>
              <a:ext uri="{FF2B5EF4-FFF2-40B4-BE49-F238E27FC236}">
                <a16:creationId xmlns:a16="http://schemas.microsoft.com/office/drawing/2014/main" id="{5BED3B0D-A9A3-41FE-9B9E-0B4B8B0FDD97}"/>
              </a:ext>
            </a:extLst>
          </p:cNvPr>
          <p:cNvSpPr/>
          <p:nvPr/>
        </p:nvSpPr>
        <p:spPr>
          <a:xfrm>
            <a:off x="2448232" y="3430728"/>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p>
        </p:txBody>
      </p:sp>
      <p:sp>
        <p:nvSpPr>
          <p:cNvPr id="22" name="四角形: 角を丸くする 21">
            <a:extLst>
              <a:ext uri="{FF2B5EF4-FFF2-40B4-BE49-F238E27FC236}">
                <a16:creationId xmlns:a16="http://schemas.microsoft.com/office/drawing/2014/main" id="{8C2AE5D5-0483-4685-96CE-F851F8A024EF}"/>
              </a:ext>
            </a:extLst>
          </p:cNvPr>
          <p:cNvSpPr/>
          <p:nvPr/>
        </p:nvSpPr>
        <p:spPr>
          <a:xfrm>
            <a:off x="5456903" y="3430728"/>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a:t>
            </a:r>
            <a:endParaRPr kumimoji="1" lang="en-US" altLang="ja-JP" sz="2000" dirty="0">
              <a:solidFill>
                <a:schemeClr val="tx1"/>
              </a:solidFill>
            </a:endParaRPr>
          </a:p>
        </p:txBody>
      </p:sp>
      <p:sp>
        <p:nvSpPr>
          <p:cNvPr id="26" name="四角形: 角を丸くする 25">
            <a:extLst>
              <a:ext uri="{FF2B5EF4-FFF2-40B4-BE49-F238E27FC236}">
                <a16:creationId xmlns:a16="http://schemas.microsoft.com/office/drawing/2014/main" id="{FA1E81E4-AD69-4C6C-B717-F257B024E3A5}"/>
              </a:ext>
            </a:extLst>
          </p:cNvPr>
          <p:cNvSpPr/>
          <p:nvPr/>
        </p:nvSpPr>
        <p:spPr>
          <a:xfrm>
            <a:off x="8465574" y="3430728"/>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顧客の組織の環境</a:t>
            </a:r>
            <a:endParaRPr kumimoji="1" lang="en-US" altLang="ja-JP" sz="2000" dirty="0">
              <a:solidFill>
                <a:schemeClr val="tx1"/>
              </a:solidFill>
            </a:endParaRPr>
          </a:p>
        </p:txBody>
      </p:sp>
      <p:sp>
        <p:nvSpPr>
          <p:cNvPr id="29" name="四角形: メモ 28">
            <a:extLst>
              <a:ext uri="{FF2B5EF4-FFF2-40B4-BE49-F238E27FC236}">
                <a16:creationId xmlns:a16="http://schemas.microsoft.com/office/drawing/2014/main" id="{AF9AF80F-9D36-411A-B728-FFF789931C71}"/>
              </a:ext>
            </a:extLst>
          </p:cNvPr>
          <p:cNvSpPr/>
          <p:nvPr/>
        </p:nvSpPr>
        <p:spPr>
          <a:xfrm>
            <a:off x="9510311" y="5008810"/>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0" name="四角形: メモ 29">
            <a:extLst>
              <a:ext uri="{FF2B5EF4-FFF2-40B4-BE49-F238E27FC236}">
                <a16:creationId xmlns:a16="http://schemas.microsoft.com/office/drawing/2014/main" id="{3514833A-4C11-4B54-8851-37B7C32C0EB3}"/>
              </a:ext>
            </a:extLst>
          </p:cNvPr>
          <p:cNvSpPr/>
          <p:nvPr/>
        </p:nvSpPr>
        <p:spPr>
          <a:xfrm>
            <a:off x="6228223" y="4981940"/>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8" name="四角形: メモ 37">
            <a:extLst>
              <a:ext uri="{FF2B5EF4-FFF2-40B4-BE49-F238E27FC236}">
                <a16:creationId xmlns:a16="http://schemas.microsoft.com/office/drawing/2014/main" id="{9FF1305F-4840-4908-BE1A-CDD69D0A31C0}"/>
              </a:ext>
            </a:extLst>
          </p:cNvPr>
          <p:cNvSpPr/>
          <p:nvPr/>
        </p:nvSpPr>
        <p:spPr>
          <a:xfrm>
            <a:off x="6782667" y="4170947"/>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四角形: 角を丸くする 19">
            <a:extLst>
              <a:ext uri="{FF2B5EF4-FFF2-40B4-BE49-F238E27FC236}">
                <a16:creationId xmlns:a16="http://schemas.microsoft.com/office/drawing/2014/main" id="{F4286DE1-9E0A-4E43-884F-F2A6F889088D}"/>
              </a:ext>
            </a:extLst>
          </p:cNvPr>
          <p:cNvSpPr/>
          <p:nvPr/>
        </p:nvSpPr>
        <p:spPr>
          <a:xfrm>
            <a:off x="678426" y="4100833"/>
            <a:ext cx="1524000" cy="863371"/>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定量</a:t>
            </a:r>
            <a:r>
              <a:rPr kumimoji="1" lang="en-US" altLang="ja-JP" sz="2000" dirty="0">
                <a:solidFill>
                  <a:schemeClr val="tx1"/>
                </a:solidFill>
              </a:rPr>
              <a:t>/</a:t>
            </a:r>
            <a:r>
              <a:rPr kumimoji="1" lang="ja-JP" altLang="en-US" sz="2000" dirty="0">
                <a:solidFill>
                  <a:schemeClr val="tx1"/>
                </a:solidFill>
              </a:rPr>
              <a:t>定性</a:t>
            </a:r>
            <a:endParaRPr kumimoji="1" lang="en-US" altLang="ja-JP" sz="2000" dirty="0">
              <a:solidFill>
                <a:schemeClr val="tx1"/>
              </a:solidFill>
            </a:endParaRPr>
          </a:p>
          <a:p>
            <a:pPr algn="ctr"/>
            <a:r>
              <a:rPr kumimoji="1" lang="ja-JP" altLang="en-US" sz="2000" dirty="0">
                <a:solidFill>
                  <a:schemeClr val="tx1"/>
                </a:solidFill>
              </a:rPr>
              <a:t>情報</a:t>
            </a:r>
          </a:p>
        </p:txBody>
      </p:sp>
      <p:sp>
        <p:nvSpPr>
          <p:cNvPr id="27" name="四角形: 角を丸くする 26">
            <a:extLst>
              <a:ext uri="{FF2B5EF4-FFF2-40B4-BE49-F238E27FC236}">
                <a16:creationId xmlns:a16="http://schemas.microsoft.com/office/drawing/2014/main" id="{FD1A2623-DA58-4652-B449-9D81004AE823}"/>
              </a:ext>
            </a:extLst>
          </p:cNvPr>
          <p:cNvSpPr/>
          <p:nvPr/>
        </p:nvSpPr>
        <p:spPr>
          <a:xfrm>
            <a:off x="678426" y="5149473"/>
            <a:ext cx="1524000" cy="863371"/>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endParaRPr kumimoji="1" lang="en-US" altLang="ja-JP" sz="2000" dirty="0">
              <a:solidFill>
                <a:schemeClr val="tx1"/>
              </a:solidFill>
            </a:endParaRPr>
          </a:p>
          <a:p>
            <a:pPr algn="ctr"/>
            <a:r>
              <a:rPr kumimoji="1" lang="ja-JP" altLang="en-US" sz="2000" dirty="0">
                <a:solidFill>
                  <a:schemeClr val="tx1"/>
                </a:solidFill>
              </a:rPr>
              <a:t>への影響</a:t>
            </a:r>
          </a:p>
        </p:txBody>
      </p:sp>
    </p:spTree>
    <p:extLst>
      <p:ext uri="{BB962C8B-B14F-4D97-AF65-F5344CB8AC3E}">
        <p14:creationId xmlns:p14="http://schemas.microsoft.com/office/powerpoint/2010/main" val="11110706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b="1" dirty="0">
                <a:solidFill>
                  <a:schemeClr val="accent2"/>
                </a:solidFill>
              </a:rPr>
              <a:t>Define : </a:t>
            </a:r>
            <a:r>
              <a:rPr lang="ja-JP" altLang="en-US" b="1" dirty="0">
                <a:solidFill>
                  <a:schemeClr val="accent2"/>
                </a:solidFill>
              </a:rPr>
              <a:t>課題を定義する</a:t>
            </a:r>
            <a:endParaRPr lang="en-US" b="1" dirty="0">
              <a:solidFill>
                <a:schemeClr val="accent2"/>
              </a:solidFill>
            </a:endParaRPr>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dirty="0"/>
              <a:t>Test/Iterate : </a:t>
            </a:r>
            <a:r>
              <a:rPr lang="ja-JP" altLang="en-US" dirty="0"/>
              <a:t>評価指標を決める</a:t>
            </a:r>
            <a:endParaRPr lang="en-US" dirty="0"/>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14</a:t>
            </a:fld>
            <a:endParaRPr lang="en-US"/>
          </a:p>
        </p:txBody>
      </p:sp>
    </p:spTree>
    <p:extLst>
      <p:ext uri="{BB962C8B-B14F-4D97-AF65-F5344CB8AC3E}">
        <p14:creationId xmlns:p14="http://schemas.microsoft.com/office/powerpoint/2010/main" val="1149645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ja-JP" altLang="en-US" dirty="0"/>
              <a:t>顧客の課題を解決し、ビジネスの課題も解決する</a:t>
            </a:r>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8" y="1371600"/>
            <a:ext cx="11424062" cy="830997"/>
          </a:xfrm>
        </p:spPr>
        <p:txBody>
          <a:bodyPr/>
          <a:lstStyle/>
          <a:p>
            <a:r>
              <a:rPr kumimoji="1" lang="ja-JP" altLang="en-US" dirty="0"/>
              <a:t>解決策は、顧客に現状では達成できない困難 </a:t>
            </a:r>
            <a:r>
              <a:rPr kumimoji="1" lang="en-US" altLang="ja-JP" dirty="0"/>
              <a:t>( </a:t>
            </a:r>
            <a:r>
              <a:rPr kumimoji="1" lang="ja-JP" altLang="en-US" dirty="0"/>
              <a:t>課題</a:t>
            </a:r>
            <a:r>
              <a:rPr kumimoji="1" lang="en-US" altLang="ja-JP" dirty="0"/>
              <a:t> )</a:t>
            </a:r>
            <a:r>
              <a:rPr kumimoji="1" lang="ja-JP" altLang="en-US" dirty="0"/>
              <a:t> を解決する手段を提供する。</a:t>
            </a:r>
            <a:br>
              <a:rPr kumimoji="1" lang="en-US" altLang="ja-JP" dirty="0"/>
            </a:br>
            <a:r>
              <a:rPr kumimoji="1" lang="ja-JP" altLang="en-US" dirty="0"/>
              <a:t>解決すると顧客単価・購入頻度・利用継続期間などのビジネス指標が改善する。</a:t>
            </a:r>
            <a:endParaRPr lang="ja-JP" altLang="en-US" dirty="0"/>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15</a:t>
            </a:fld>
            <a:endParaRPr lang="en-US"/>
          </a:p>
        </p:txBody>
      </p:sp>
      <p:sp>
        <p:nvSpPr>
          <p:cNvPr id="38" name="四角形: メモ 37">
            <a:extLst>
              <a:ext uri="{FF2B5EF4-FFF2-40B4-BE49-F238E27FC236}">
                <a16:creationId xmlns:a16="http://schemas.microsoft.com/office/drawing/2014/main" id="{56D333FC-B803-4486-A924-1D8FF129676E}"/>
              </a:ext>
            </a:extLst>
          </p:cNvPr>
          <p:cNvSpPr/>
          <p:nvPr/>
        </p:nvSpPr>
        <p:spPr>
          <a:xfrm rot="21255170">
            <a:off x="4036643" y="3504984"/>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996AF1EE-013E-4215-B919-88B3AEB495C4}"/>
              </a:ext>
            </a:extLst>
          </p:cNvPr>
          <p:cNvSpPr/>
          <p:nvPr/>
        </p:nvSpPr>
        <p:spPr>
          <a:xfrm rot="21255170">
            <a:off x="4693616" y="34717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0" name="四角形: メモ 39">
            <a:extLst>
              <a:ext uri="{FF2B5EF4-FFF2-40B4-BE49-F238E27FC236}">
                <a16:creationId xmlns:a16="http://schemas.microsoft.com/office/drawing/2014/main" id="{CAA6BE82-2519-4D5D-B12F-E40E212D8C72}"/>
              </a:ext>
            </a:extLst>
          </p:cNvPr>
          <p:cNvSpPr/>
          <p:nvPr/>
        </p:nvSpPr>
        <p:spPr>
          <a:xfrm rot="20487085">
            <a:off x="7579938" y="34485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3" name="四角形: メモ 42">
            <a:extLst>
              <a:ext uri="{FF2B5EF4-FFF2-40B4-BE49-F238E27FC236}">
                <a16:creationId xmlns:a16="http://schemas.microsoft.com/office/drawing/2014/main" id="{DF954CA4-7C4D-4D6E-B786-06874A1BE817}"/>
              </a:ext>
            </a:extLst>
          </p:cNvPr>
          <p:cNvSpPr/>
          <p:nvPr/>
        </p:nvSpPr>
        <p:spPr>
          <a:xfrm rot="21255170">
            <a:off x="7035132" y="3471727"/>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5" name="テキスト ボックス 44">
            <a:extLst>
              <a:ext uri="{FF2B5EF4-FFF2-40B4-BE49-F238E27FC236}">
                <a16:creationId xmlns:a16="http://schemas.microsoft.com/office/drawing/2014/main" id="{C9F6EF88-8AC3-4D4F-B12B-DB50D9E7E973}"/>
              </a:ext>
            </a:extLst>
          </p:cNvPr>
          <p:cNvSpPr txBox="1"/>
          <p:nvPr/>
        </p:nvSpPr>
        <p:spPr>
          <a:xfrm rot="21392222">
            <a:off x="3733981" y="3015125"/>
            <a:ext cx="2325165" cy="461665"/>
          </a:xfrm>
          <a:prstGeom prst="rect">
            <a:avLst/>
          </a:prstGeom>
          <a:noFill/>
          <a:ln>
            <a:solidFill>
              <a:schemeClr val="tx1"/>
            </a:solidFill>
          </a:ln>
        </p:spPr>
        <p:txBody>
          <a:bodyPr wrap="square" lIns="0" rIns="0" rtlCol="0">
            <a:spAutoFit/>
          </a:bodyPr>
          <a:lstStyle/>
          <a:p>
            <a:pPr algn="ctr"/>
            <a:r>
              <a:rPr kumimoji="1" lang="ja-JP" altLang="en-US" sz="2400" b="1" dirty="0">
                <a:solidFill>
                  <a:schemeClr val="accent2"/>
                </a:solidFill>
              </a:rPr>
              <a:t>顧客の課題</a:t>
            </a:r>
          </a:p>
        </p:txBody>
      </p:sp>
      <p:sp>
        <p:nvSpPr>
          <p:cNvPr id="46" name="テキスト ボックス 45">
            <a:extLst>
              <a:ext uri="{FF2B5EF4-FFF2-40B4-BE49-F238E27FC236}">
                <a16:creationId xmlns:a16="http://schemas.microsoft.com/office/drawing/2014/main" id="{6E34E396-B79C-4437-A085-DA34C5791512}"/>
              </a:ext>
            </a:extLst>
          </p:cNvPr>
          <p:cNvSpPr txBox="1"/>
          <p:nvPr/>
        </p:nvSpPr>
        <p:spPr>
          <a:xfrm rot="21392222">
            <a:off x="6740104" y="2857026"/>
            <a:ext cx="2325165" cy="461665"/>
          </a:xfrm>
          <a:prstGeom prst="rect">
            <a:avLst/>
          </a:prstGeom>
          <a:noFill/>
          <a:ln>
            <a:solidFill>
              <a:schemeClr val="tx1"/>
            </a:solidFill>
          </a:ln>
        </p:spPr>
        <p:txBody>
          <a:bodyPr wrap="square" lIns="0" rIns="0" rtlCol="0">
            <a:spAutoFit/>
          </a:bodyPr>
          <a:lstStyle/>
          <a:p>
            <a:pPr algn="ctr"/>
            <a:r>
              <a:rPr kumimoji="1" lang="ja-JP" altLang="en-US" sz="2400" b="1" dirty="0">
                <a:solidFill>
                  <a:schemeClr val="accent2"/>
                </a:solidFill>
              </a:rPr>
              <a:t>ビジネスの課題</a:t>
            </a:r>
          </a:p>
        </p:txBody>
      </p:sp>
      <p:sp>
        <p:nvSpPr>
          <p:cNvPr id="48" name="四角形: メモ 47">
            <a:extLst>
              <a:ext uri="{FF2B5EF4-FFF2-40B4-BE49-F238E27FC236}">
                <a16:creationId xmlns:a16="http://schemas.microsoft.com/office/drawing/2014/main" id="{CBEF6A62-BFC4-43C5-9E6A-4B0639C5FA0C}"/>
              </a:ext>
            </a:extLst>
          </p:cNvPr>
          <p:cNvSpPr/>
          <p:nvPr/>
        </p:nvSpPr>
        <p:spPr>
          <a:xfrm rot="21255170">
            <a:off x="5322205" y="34717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0" name="四角形: メモ 49">
            <a:extLst>
              <a:ext uri="{FF2B5EF4-FFF2-40B4-BE49-F238E27FC236}">
                <a16:creationId xmlns:a16="http://schemas.microsoft.com/office/drawing/2014/main" id="{D762706E-7BCB-4BF8-A4C2-715948FC8217}"/>
              </a:ext>
            </a:extLst>
          </p:cNvPr>
          <p:cNvSpPr/>
          <p:nvPr/>
        </p:nvSpPr>
        <p:spPr>
          <a:xfrm rot="20487085">
            <a:off x="8247791" y="34485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2" name="思考の吹き出し: 雲形 51">
            <a:extLst>
              <a:ext uri="{FF2B5EF4-FFF2-40B4-BE49-F238E27FC236}">
                <a16:creationId xmlns:a16="http://schemas.microsoft.com/office/drawing/2014/main" id="{3666D25F-9557-4B84-8C57-8CF0C80C74C6}"/>
              </a:ext>
            </a:extLst>
          </p:cNvPr>
          <p:cNvSpPr/>
          <p:nvPr/>
        </p:nvSpPr>
        <p:spPr>
          <a:xfrm>
            <a:off x="976459" y="4724143"/>
            <a:ext cx="3153556" cy="1248026"/>
          </a:xfrm>
          <a:prstGeom prst="cloudCallout">
            <a:avLst>
              <a:gd name="adj1" fmla="val 44614"/>
              <a:gd name="adj2" fmla="val -9973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定期的に買う商品なのに都度検索して探す必要がある</a:t>
            </a:r>
          </a:p>
        </p:txBody>
      </p:sp>
      <p:sp>
        <p:nvSpPr>
          <p:cNvPr id="53" name="思考の吹き出し: 雲形 52">
            <a:extLst>
              <a:ext uri="{FF2B5EF4-FFF2-40B4-BE49-F238E27FC236}">
                <a16:creationId xmlns:a16="http://schemas.microsoft.com/office/drawing/2014/main" id="{E4BE44FB-6973-4D19-A6F6-A31EF0BDA7F1}"/>
              </a:ext>
            </a:extLst>
          </p:cNvPr>
          <p:cNvSpPr/>
          <p:nvPr/>
        </p:nvSpPr>
        <p:spPr>
          <a:xfrm>
            <a:off x="3726100" y="4815408"/>
            <a:ext cx="3153556" cy="1248026"/>
          </a:xfrm>
          <a:prstGeom prst="cloudCallout">
            <a:avLst>
              <a:gd name="adj1" fmla="val -13792"/>
              <a:gd name="adj2" fmla="val -10706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決済画面でエラーになる割合が </a:t>
            </a:r>
            <a:r>
              <a:rPr kumimoji="1" lang="en-US" altLang="ja-JP" dirty="0">
                <a:solidFill>
                  <a:schemeClr val="tx1"/>
                </a:solidFill>
              </a:rPr>
              <a:t>10% </a:t>
            </a:r>
            <a:r>
              <a:rPr kumimoji="1" lang="ja-JP" altLang="en-US" dirty="0">
                <a:solidFill>
                  <a:schemeClr val="tx1"/>
                </a:solidFill>
              </a:rPr>
              <a:t>にのぼる</a:t>
            </a:r>
          </a:p>
        </p:txBody>
      </p:sp>
      <p:sp>
        <p:nvSpPr>
          <p:cNvPr id="54" name="思考の吹き出し: 雲形 53">
            <a:extLst>
              <a:ext uri="{FF2B5EF4-FFF2-40B4-BE49-F238E27FC236}">
                <a16:creationId xmlns:a16="http://schemas.microsoft.com/office/drawing/2014/main" id="{644E1E19-E5F9-4999-82D4-87C219E77B6E}"/>
              </a:ext>
            </a:extLst>
          </p:cNvPr>
          <p:cNvSpPr/>
          <p:nvPr/>
        </p:nvSpPr>
        <p:spPr>
          <a:xfrm>
            <a:off x="7529123" y="4578105"/>
            <a:ext cx="3153556" cy="1248026"/>
          </a:xfrm>
          <a:prstGeom prst="cloudCallout">
            <a:avLst>
              <a:gd name="adj1" fmla="val -43763"/>
              <a:gd name="adj2" fmla="val -973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プレミア会員数が昨年に比べ </a:t>
            </a:r>
            <a:r>
              <a:rPr kumimoji="1" lang="en-US" altLang="ja-JP" dirty="0">
                <a:solidFill>
                  <a:schemeClr val="tx1"/>
                </a:solidFill>
              </a:rPr>
              <a:t>5% </a:t>
            </a:r>
            <a:r>
              <a:rPr kumimoji="1" lang="ja-JP" altLang="en-US" dirty="0">
                <a:solidFill>
                  <a:schemeClr val="tx1"/>
                </a:solidFill>
              </a:rPr>
              <a:t>増に留まる</a:t>
            </a:r>
          </a:p>
        </p:txBody>
      </p:sp>
      <p:sp>
        <p:nvSpPr>
          <p:cNvPr id="2" name="矢印: 下カーブ 1">
            <a:extLst>
              <a:ext uri="{FF2B5EF4-FFF2-40B4-BE49-F238E27FC236}">
                <a16:creationId xmlns:a16="http://schemas.microsoft.com/office/drawing/2014/main" id="{1104EA35-E98D-4539-A312-634BD749FF47}"/>
              </a:ext>
            </a:extLst>
          </p:cNvPr>
          <p:cNvSpPr/>
          <p:nvPr/>
        </p:nvSpPr>
        <p:spPr>
          <a:xfrm>
            <a:off x="5119343" y="2508398"/>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3" name="テキスト ボックス 2">
            <a:extLst>
              <a:ext uri="{FF2B5EF4-FFF2-40B4-BE49-F238E27FC236}">
                <a16:creationId xmlns:a16="http://schemas.microsoft.com/office/drawing/2014/main" id="{23D05C1A-37BC-4509-B867-FEB4B41C1E7F}"/>
              </a:ext>
            </a:extLst>
          </p:cNvPr>
          <p:cNvSpPr txBox="1"/>
          <p:nvPr/>
        </p:nvSpPr>
        <p:spPr>
          <a:xfrm>
            <a:off x="6939981" y="2361593"/>
            <a:ext cx="1006332" cy="369332"/>
          </a:xfrm>
          <a:prstGeom prst="rect">
            <a:avLst/>
          </a:prstGeom>
          <a:noFill/>
        </p:spPr>
        <p:txBody>
          <a:bodyPr wrap="square" lIns="0" rIns="0" rtlCol="0">
            <a:spAutoFit/>
          </a:bodyPr>
          <a:lstStyle/>
          <a:p>
            <a:pPr algn="ctr"/>
            <a:r>
              <a:rPr kumimoji="1" lang="ja-JP" altLang="en-US" b="1" dirty="0"/>
              <a:t>影響する</a:t>
            </a:r>
          </a:p>
        </p:txBody>
      </p:sp>
    </p:spTree>
    <p:extLst>
      <p:ext uri="{BB962C8B-B14F-4D97-AF65-F5344CB8AC3E}">
        <p14:creationId xmlns:p14="http://schemas.microsoft.com/office/powerpoint/2010/main" val="36046682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ja-JP" altLang="en-US" dirty="0"/>
              <a:t>課題の特定、重みづけをし解決策を評価する</a:t>
            </a:r>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8" y="1371600"/>
            <a:ext cx="11424062" cy="984885"/>
          </a:xfrm>
        </p:spPr>
        <p:txBody>
          <a:bodyPr/>
          <a:lstStyle/>
          <a:p>
            <a:r>
              <a:rPr kumimoji="1" lang="ja-JP" altLang="en-US" dirty="0"/>
              <a:t>課題と重要度を定義し、解決策のインパクトを測るモノサシを作る。</a:t>
            </a:r>
            <a:endParaRPr kumimoji="1" lang="en-US" altLang="ja-JP" dirty="0"/>
          </a:p>
          <a:p>
            <a:r>
              <a:rPr kumimoji="1" lang="ja-JP" altLang="en-US" dirty="0"/>
              <a:t>各解決策を、課題が解決できるか、解決する課題は重要かで評価する。</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16</a:t>
            </a:fld>
            <a:endParaRPr lang="en-US"/>
          </a:p>
        </p:txBody>
      </p:sp>
      <p:sp>
        <p:nvSpPr>
          <p:cNvPr id="65" name="テキスト ボックス 64">
            <a:extLst>
              <a:ext uri="{FF2B5EF4-FFF2-40B4-BE49-F238E27FC236}">
                <a16:creationId xmlns:a16="http://schemas.microsoft.com/office/drawing/2014/main" id="{8FF40C9B-E9C2-4945-82CE-E3078123DE9D}"/>
              </a:ext>
            </a:extLst>
          </p:cNvPr>
          <p:cNvSpPr txBox="1"/>
          <p:nvPr/>
        </p:nvSpPr>
        <p:spPr>
          <a:xfrm rot="21392222">
            <a:off x="1143935" y="4041569"/>
            <a:ext cx="1929370" cy="400110"/>
          </a:xfrm>
          <a:prstGeom prst="rect">
            <a:avLst/>
          </a:prstGeom>
          <a:noFill/>
          <a:ln>
            <a:solidFill>
              <a:schemeClr val="tx1"/>
            </a:solidFill>
          </a:ln>
        </p:spPr>
        <p:txBody>
          <a:bodyPr wrap="square" lIns="0" rIns="0" rtlCol="0">
            <a:spAutoFit/>
          </a:bodyPr>
          <a:lstStyle/>
          <a:p>
            <a:pPr algn="ctr"/>
            <a:r>
              <a:rPr kumimoji="1" lang="ja-JP" altLang="en-US" sz="2000" dirty="0"/>
              <a:t>解決策①</a:t>
            </a:r>
          </a:p>
        </p:txBody>
      </p:sp>
      <p:sp>
        <p:nvSpPr>
          <p:cNvPr id="66" name="テキスト ボックス 65">
            <a:extLst>
              <a:ext uri="{FF2B5EF4-FFF2-40B4-BE49-F238E27FC236}">
                <a16:creationId xmlns:a16="http://schemas.microsoft.com/office/drawing/2014/main" id="{BE322EA3-28F6-4E6A-825F-A7387CBA266C}"/>
              </a:ext>
            </a:extLst>
          </p:cNvPr>
          <p:cNvSpPr txBox="1"/>
          <p:nvPr/>
        </p:nvSpPr>
        <p:spPr>
          <a:xfrm rot="21392222">
            <a:off x="1143935" y="4756712"/>
            <a:ext cx="1929370" cy="400110"/>
          </a:xfrm>
          <a:prstGeom prst="rect">
            <a:avLst/>
          </a:prstGeom>
          <a:noFill/>
          <a:ln>
            <a:solidFill>
              <a:schemeClr val="tx1"/>
            </a:solidFill>
          </a:ln>
        </p:spPr>
        <p:txBody>
          <a:bodyPr wrap="square" lIns="0" rIns="0" rtlCol="0">
            <a:spAutoFit/>
          </a:bodyPr>
          <a:lstStyle/>
          <a:p>
            <a:pPr algn="ctr"/>
            <a:r>
              <a:rPr kumimoji="1" lang="ja-JP" altLang="en-US" sz="2000" dirty="0"/>
              <a:t>解決策②</a:t>
            </a:r>
          </a:p>
        </p:txBody>
      </p:sp>
      <p:sp>
        <p:nvSpPr>
          <p:cNvPr id="67" name="テキスト ボックス 66">
            <a:extLst>
              <a:ext uri="{FF2B5EF4-FFF2-40B4-BE49-F238E27FC236}">
                <a16:creationId xmlns:a16="http://schemas.microsoft.com/office/drawing/2014/main" id="{CDE4BFD9-213D-428B-B8D9-BB96669D3283}"/>
              </a:ext>
            </a:extLst>
          </p:cNvPr>
          <p:cNvSpPr txBox="1"/>
          <p:nvPr/>
        </p:nvSpPr>
        <p:spPr>
          <a:xfrm rot="21392222">
            <a:off x="1143935" y="5462282"/>
            <a:ext cx="1929370" cy="400110"/>
          </a:xfrm>
          <a:prstGeom prst="rect">
            <a:avLst/>
          </a:prstGeom>
          <a:noFill/>
          <a:ln>
            <a:solidFill>
              <a:schemeClr val="tx1"/>
            </a:solidFill>
          </a:ln>
        </p:spPr>
        <p:txBody>
          <a:bodyPr wrap="square" lIns="0" rIns="0" rtlCol="0">
            <a:spAutoFit/>
          </a:bodyPr>
          <a:lstStyle/>
          <a:p>
            <a:pPr algn="ctr"/>
            <a:r>
              <a:rPr kumimoji="1" lang="ja-JP" altLang="en-US" sz="2000" dirty="0"/>
              <a:t>解決策③</a:t>
            </a:r>
          </a:p>
        </p:txBody>
      </p:sp>
      <p:sp>
        <p:nvSpPr>
          <p:cNvPr id="69" name="楕円 68">
            <a:extLst>
              <a:ext uri="{FF2B5EF4-FFF2-40B4-BE49-F238E27FC236}">
                <a16:creationId xmlns:a16="http://schemas.microsoft.com/office/drawing/2014/main" id="{E69FFAED-6935-4A81-840C-E4A5978987A0}"/>
              </a:ext>
            </a:extLst>
          </p:cNvPr>
          <p:cNvSpPr/>
          <p:nvPr/>
        </p:nvSpPr>
        <p:spPr>
          <a:xfrm>
            <a:off x="4033177" y="4609389"/>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0" name="楕円 69">
            <a:extLst>
              <a:ext uri="{FF2B5EF4-FFF2-40B4-BE49-F238E27FC236}">
                <a16:creationId xmlns:a16="http://schemas.microsoft.com/office/drawing/2014/main" id="{91EEA4B1-1AAD-425C-9D9A-2ADD86BD2153}"/>
              </a:ext>
            </a:extLst>
          </p:cNvPr>
          <p:cNvSpPr/>
          <p:nvPr/>
        </p:nvSpPr>
        <p:spPr>
          <a:xfrm>
            <a:off x="3460764" y="5404651"/>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71" name="直線コネクタ 70">
            <a:extLst>
              <a:ext uri="{FF2B5EF4-FFF2-40B4-BE49-F238E27FC236}">
                <a16:creationId xmlns:a16="http://schemas.microsoft.com/office/drawing/2014/main" id="{736967C9-834C-4FE1-A88E-92D3EF83EDFA}"/>
              </a:ext>
            </a:extLst>
          </p:cNvPr>
          <p:cNvCxnSpPr>
            <a:cxnSpLocks/>
          </p:cNvCxnSpPr>
          <p:nvPr/>
        </p:nvCxnSpPr>
        <p:spPr>
          <a:xfrm flipV="1">
            <a:off x="1143000" y="5174676"/>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4" name="楕円 73">
            <a:extLst>
              <a:ext uri="{FF2B5EF4-FFF2-40B4-BE49-F238E27FC236}">
                <a16:creationId xmlns:a16="http://schemas.microsoft.com/office/drawing/2014/main" id="{868A0B4D-52CC-4F0F-9EFB-38D3D9107FDA}"/>
              </a:ext>
            </a:extLst>
          </p:cNvPr>
          <p:cNvSpPr/>
          <p:nvPr/>
        </p:nvSpPr>
        <p:spPr>
          <a:xfrm>
            <a:off x="5942677" y="4609389"/>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5" name="楕円 74">
            <a:extLst>
              <a:ext uri="{FF2B5EF4-FFF2-40B4-BE49-F238E27FC236}">
                <a16:creationId xmlns:a16="http://schemas.microsoft.com/office/drawing/2014/main" id="{DB2564F4-D5E0-4634-9E18-1AD601E9A077}"/>
              </a:ext>
            </a:extLst>
          </p:cNvPr>
          <p:cNvSpPr/>
          <p:nvPr/>
        </p:nvSpPr>
        <p:spPr>
          <a:xfrm>
            <a:off x="7194333" y="5404651"/>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76" name="直線コネクタ 75">
            <a:extLst>
              <a:ext uri="{FF2B5EF4-FFF2-40B4-BE49-F238E27FC236}">
                <a16:creationId xmlns:a16="http://schemas.microsoft.com/office/drawing/2014/main" id="{C5BBBFC5-F6ED-4093-BD6E-029352961E41}"/>
              </a:ext>
            </a:extLst>
          </p:cNvPr>
          <p:cNvCxnSpPr>
            <a:cxnSpLocks/>
          </p:cNvCxnSpPr>
          <p:nvPr/>
        </p:nvCxnSpPr>
        <p:spPr>
          <a:xfrm flipV="1">
            <a:off x="1143000" y="442211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7" name="四角形: メモ 76">
            <a:extLst>
              <a:ext uri="{FF2B5EF4-FFF2-40B4-BE49-F238E27FC236}">
                <a16:creationId xmlns:a16="http://schemas.microsoft.com/office/drawing/2014/main" id="{D375732D-5D8F-4C38-8014-B724C28E8F1F}"/>
              </a:ext>
            </a:extLst>
          </p:cNvPr>
          <p:cNvSpPr/>
          <p:nvPr/>
        </p:nvSpPr>
        <p:spPr>
          <a:xfrm rot="21255170">
            <a:off x="3394034" y="3248513"/>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8" name="四角形: メモ 77">
            <a:extLst>
              <a:ext uri="{FF2B5EF4-FFF2-40B4-BE49-F238E27FC236}">
                <a16:creationId xmlns:a16="http://schemas.microsoft.com/office/drawing/2014/main" id="{9BAB136F-A6F1-443F-84B2-4597D4127708}"/>
              </a:ext>
            </a:extLst>
          </p:cNvPr>
          <p:cNvSpPr/>
          <p:nvPr/>
        </p:nvSpPr>
        <p:spPr>
          <a:xfrm rot="21255170">
            <a:off x="4051007" y="321525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四角形: メモ 78">
            <a:extLst>
              <a:ext uri="{FF2B5EF4-FFF2-40B4-BE49-F238E27FC236}">
                <a16:creationId xmlns:a16="http://schemas.microsoft.com/office/drawing/2014/main" id="{6DD5D1C0-93BC-469A-8DE1-81C30884BD4F}"/>
              </a:ext>
            </a:extLst>
          </p:cNvPr>
          <p:cNvSpPr/>
          <p:nvPr/>
        </p:nvSpPr>
        <p:spPr>
          <a:xfrm rot="20487085">
            <a:off x="6427281" y="3192057"/>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0" name="テキスト ボックス 79">
            <a:extLst>
              <a:ext uri="{FF2B5EF4-FFF2-40B4-BE49-F238E27FC236}">
                <a16:creationId xmlns:a16="http://schemas.microsoft.com/office/drawing/2014/main" id="{54DD74C3-5D1A-4047-8204-921541457560}"/>
              </a:ext>
            </a:extLst>
          </p:cNvPr>
          <p:cNvSpPr txBox="1"/>
          <p:nvPr/>
        </p:nvSpPr>
        <p:spPr>
          <a:xfrm>
            <a:off x="6451324" y="3261389"/>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81" name="テキスト ボックス 80">
            <a:extLst>
              <a:ext uri="{FF2B5EF4-FFF2-40B4-BE49-F238E27FC236}">
                <a16:creationId xmlns:a16="http://schemas.microsoft.com/office/drawing/2014/main" id="{CB12E960-923A-4F27-95FB-0A6D31538772}"/>
              </a:ext>
            </a:extLst>
          </p:cNvPr>
          <p:cNvSpPr txBox="1"/>
          <p:nvPr/>
        </p:nvSpPr>
        <p:spPr>
          <a:xfrm>
            <a:off x="4086618" y="3270020"/>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a:p>
        </p:txBody>
      </p:sp>
      <p:sp>
        <p:nvSpPr>
          <p:cNvPr id="82" name="四角形: メモ 81">
            <a:extLst>
              <a:ext uri="{FF2B5EF4-FFF2-40B4-BE49-F238E27FC236}">
                <a16:creationId xmlns:a16="http://schemas.microsoft.com/office/drawing/2014/main" id="{408FBCD0-0845-4747-B0E8-D13E5C3DF7D4}"/>
              </a:ext>
            </a:extLst>
          </p:cNvPr>
          <p:cNvSpPr/>
          <p:nvPr/>
        </p:nvSpPr>
        <p:spPr>
          <a:xfrm rot="21255170">
            <a:off x="5882475" y="3215256"/>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3" name="テキスト ボックス 82">
            <a:extLst>
              <a:ext uri="{FF2B5EF4-FFF2-40B4-BE49-F238E27FC236}">
                <a16:creationId xmlns:a16="http://schemas.microsoft.com/office/drawing/2014/main" id="{A91AB382-C158-49E4-B9E5-34FAD032FBF0}"/>
              </a:ext>
            </a:extLst>
          </p:cNvPr>
          <p:cNvSpPr txBox="1"/>
          <p:nvPr/>
        </p:nvSpPr>
        <p:spPr>
          <a:xfrm>
            <a:off x="5923616" y="3241798"/>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84" name="テキスト ボックス 83">
            <a:extLst>
              <a:ext uri="{FF2B5EF4-FFF2-40B4-BE49-F238E27FC236}">
                <a16:creationId xmlns:a16="http://schemas.microsoft.com/office/drawing/2014/main" id="{12FCC05D-6312-4249-9674-7DB8FA58FDFF}"/>
              </a:ext>
            </a:extLst>
          </p:cNvPr>
          <p:cNvSpPr txBox="1"/>
          <p:nvPr/>
        </p:nvSpPr>
        <p:spPr>
          <a:xfrm rot="21392222">
            <a:off x="3311848" y="2821038"/>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85" name="テキスト ボックス 84">
            <a:extLst>
              <a:ext uri="{FF2B5EF4-FFF2-40B4-BE49-F238E27FC236}">
                <a16:creationId xmlns:a16="http://schemas.microsoft.com/office/drawing/2014/main" id="{6DCE3108-EAC7-4F4D-A716-F9A3715A8839}"/>
              </a:ext>
            </a:extLst>
          </p:cNvPr>
          <p:cNvSpPr txBox="1"/>
          <p:nvPr/>
        </p:nvSpPr>
        <p:spPr>
          <a:xfrm rot="21392222">
            <a:off x="5800651" y="2750650"/>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sp>
        <p:nvSpPr>
          <p:cNvPr id="86" name="テキスト ボックス 85">
            <a:extLst>
              <a:ext uri="{FF2B5EF4-FFF2-40B4-BE49-F238E27FC236}">
                <a16:creationId xmlns:a16="http://schemas.microsoft.com/office/drawing/2014/main" id="{D701B1ED-2EEB-4D78-B0F3-DCA1D5C13F09}"/>
              </a:ext>
            </a:extLst>
          </p:cNvPr>
          <p:cNvSpPr txBox="1"/>
          <p:nvPr/>
        </p:nvSpPr>
        <p:spPr>
          <a:xfrm>
            <a:off x="3412250" y="3270020"/>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87" name="四角形: メモ 86">
            <a:extLst>
              <a:ext uri="{FF2B5EF4-FFF2-40B4-BE49-F238E27FC236}">
                <a16:creationId xmlns:a16="http://schemas.microsoft.com/office/drawing/2014/main" id="{7B5D45FB-E3D0-45CC-BEF2-7A6FD35ED0A8}"/>
              </a:ext>
            </a:extLst>
          </p:cNvPr>
          <p:cNvSpPr/>
          <p:nvPr/>
        </p:nvSpPr>
        <p:spPr>
          <a:xfrm rot="21255170">
            <a:off x="4679596" y="321525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テキスト ボックス 87">
            <a:extLst>
              <a:ext uri="{FF2B5EF4-FFF2-40B4-BE49-F238E27FC236}">
                <a16:creationId xmlns:a16="http://schemas.microsoft.com/office/drawing/2014/main" id="{034B731E-0831-49D6-B88E-58A89537474F}"/>
              </a:ext>
            </a:extLst>
          </p:cNvPr>
          <p:cNvSpPr txBox="1"/>
          <p:nvPr/>
        </p:nvSpPr>
        <p:spPr>
          <a:xfrm>
            <a:off x="4715207" y="3270020"/>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89" name="四角形: メモ 88">
            <a:extLst>
              <a:ext uri="{FF2B5EF4-FFF2-40B4-BE49-F238E27FC236}">
                <a16:creationId xmlns:a16="http://schemas.microsoft.com/office/drawing/2014/main" id="{10A11FC0-0BF4-4E75-9E21-D507A81CACB0}"/>
              </a:ext>
            </a:extLst>
          </p:cNvPr>
          <p:cNvSpPr/>
          <p:nvPr/>
        </p:nvSpPr>
        <p:spPr>
          <a:xfrm rot="20487085">
            <a:off x="7095134" y="3192057"/>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0" name="テキスト ボックス 89">
            <a:extLst>
              <a:ext uri="{FF2B5EF4-FFF2-40B4-BE49-F238E27FC236}">
                <a16:creationId xmlns:a16="http://schemas.microsoft.com/office/drawing/2014/main" id="{0DEEAAED-9995-4A28-B968-DAFF76F53982}"/>
              </a:ext>
            </a:extLst>
          </p:cNvPr>
          <p:cNvSpPr txBox="1"/>
          <p:nvPr/>
        </p:nvSpPr>
        <p:spPr>
          <a:xfrm>
            <a:off x="7119177" y="3261389"/>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cxnSp>
        <p:nvCxnSpPr>
          <p:cNvPr id="92" name="直線コネクタ 91">
            <a:extLst>
              <a:ext uri="{FF2B5EF4-FFF2-40B4-BE49-F238E27FC236}">
                <a16:creationId xmlns:a16="http://schemas.microsoft.com/office/drawing/2014/main" id="{D041ADB4-3899-4FCD-8438-D15856FED29F}"/>
              </a:ext>
            </a:extLst>
          </p:cNvPr>
          <p:cNvCxnSpPr>
            <a:cxnSpLocks/>
          </p:cNvCxnSpPr>
          <p:nvPr/>
        </p:nvCxnSpPr>
        <p:spPr>
          <a:xfrm flipV="1">
            <a:off x="1143000" y="3792817"/>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C682360F-DDEC-440B-B40F-BE356963BD22}"/>
              </a:ext>
            </a:extLst>
          </p:cNvPr>
          <p:cNvSpPr txBox="1"/>
          <p:nvPr/>
        </p:nvSpPr>
        <p:spPr>
          <a:xfrm>
            <a:off x="3371934" y="3928976"/>
            <a:ext cx="656973" cy="523220"/>
          </a:xfrm>
          <a:prstGeom prst="rect">
            <a:avLst/>
          </a:prstGeom>
          <a:noFill/>
        </p:spPr>
        <p:txBody>
          <a:bodyPr wrap="square" lIns="0" rIns="0" rtlCol="0">
            <a:spAutoFit/>
          </a:bodyPr>
          <a:lstStyle/>
          <a:p>
            <a:pPr algn="ctr"/>
            <a:r>
              <a:rPr kumimoji="1" lang="ja-JP" altLang="en-US" sz="2800" dirty="0"/>
              <a:t>〇</a:t>
            </a:r>
          </a:p>
        </p:txBody>
      </p:sp>
      <p:sp>
        <p:nvSpPr>
          <p:cNvPr id="96" name="テキスト ボックス 95">
            <a:extLst>
              <a:ext uri="{FF2B5EF4-FFF2-40B4-BE49-F238E27FC236}">
                <a16:creationId xmlns:a16="http://schemas.microsoft.com/office/drawing/2014/main" id="{6E198D7E-13D5-439B-A824-08D8D664200E}"/>
              </a:ext>
            </a:extLst>
          </p:cNvPr>
          <p:cNvSpPr txBox="1"/>
          <p:nvPr/>
        </p:nvSpPr>
        <p:spPr>
          <a:xfrm>
            <a:off x="4731555" y="3928976"/>
            <a:ext cx="656973" cy="523220"/>
          </a:xfrm>
          <a:prstGeom prst="rect">
            <a:avLst/>
          </a:prstGeom>
          <a:noFill/>
        </p:spPr>
        <p:txBody>
          <a:bodyPr wrap="square" lIns="0" rIns="0" rtlCol="0">
            <a:spAutoFit/>
          </a:bodyPr>
          <a:lstStyle/>
          <a:p>
            <a:pPr algn="ctr"/>
            <a:r>
              <a:rPr kumimoji="1" lang="ja-JP" altLang="en-US" sz="2800" dirty="0"/>
              <a:t>△</a:t>
            </a:r>
          </a:p>
        </p:txBody>
      </p:sp>
      <p:sp>
        <p:nvSpPr>
          <p:cNvPr id="97" name="テキスト ボックス 96">
            <a:extLst>
              <a:ext uri="{FF2B5EF4-FFF2-40B4-BE49-F238E27FC236}">
                <a16:creationId xmlns:a16="http://schemas.microsoft.com/office/drawing/2014/main" id="{0196EBB8-1458-4C5F-902A-864FB92F0F20}"/>
              </a:ext>
            </a:extLst>
          </p:cNvPr>
          <p:cNvSpPr txBox="1"/>
          <p:nvPr/>
        </p:nvSpPr>
        <p:spPr>
          <a:xfrm>
            <a:off x="6489907" y="3928976"/>
            <a:ext cx="656973" cy="523220"/>
          </a:xfrm>
          <a:prstGeom prst="rect">
            <a:avLst/>
          </a:prstGeom>
          <a:noFill/>
        </p:spPr>
        <p:txBody>
          <a:bodyPr wrap="square" lIns="0" rIns="0" rtlCol="0">
            <a:spAutoFit/>
          </a:bodyPr>
          <a:lstStyle/>
          <a:p>
            <a:pPr algn="ctr"/>
            <a:r>
              <a:rPr kumimoji="1" lang="ja-JP" altLang="en-US" sz="2800" dirty="0"/>
              <a:t>〇</a:t>
            </a:r>
          </a:p>
        </p:txBody>
      </p:sp>
      <p:sp>
        <p:nvSpPr>
          <p:cNvPr id="34" name="吹き出し: 円形 33">
            <a:extLst>
              <a:ext uri="{FF2B5EF4-FFF2-40B4-BE49-F238E27FC236}">
                <a16:creationId xmlns:a16="http://schemas.microsoft.com/office/drawing/2014/main" id="{C5ACD09E-90F0-480E-B0AF-28CF8042E6DA}"/>
              </a:ext>
            </a:extLst>
          </p:cNvPr>
          <p:cNvSpPr/>
          <p:nvPr/>
        </p:nvSpPr>
        <p:spPr>
          <a:xfrm>
            <a:off x="7882141" y="3692643"/>
            <a:ext cx="4087238" cy="1089497"/>
          </a:xfrm>
          <a:prstGeom prst="wedgeEllipseCallout">
            <a:avLst>
              <a:gd name="adj1" fmla="val -57888"/>
              <a:gd name="adj2" fmla="val -1389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5" name="テキスト ボックス 34">
            <a:extLst>
              <a:ext uri="{FF2B5EF4-FFF2-40B4-BE49-F238E27FC236}">
                <a16:creationId xmlns:a16="http://schemas.microsoft.com/office/drawing/2014/main" id="{00DB18A4-CC15-4282-85E8-3DF3DD1FF5B7}"/>
              </a:ext>
            </a:extLst>
          </p:cNvPr>
          <p:cNvSpPr txBox="1"/>
          <p:nvPr/>
        </p:nvSpPr>
        <p:spPr>
          <a:xfrm>
            <a:off x="8259418" y="3891714"/>
            <a:ext cx="3637192" cy="707886"/>
          </a:xfrm>
          <a:prstGeom prst="rect">
            <a:avLst/>
          </a:prstGeom>
          <a:noFill/>
        </p:spPr>
        <p:txBody>
          <a:bodyPr wrap="square" lIns="0" rIns="0" rtlCol="0">
            <a:spAutoFit/>
          </a:bodyPr>
          <a:lstStyle/>
          <a:p>
            <a:r>
              <a:rPr kumimoji="1" lang="ja-JP" altLang="en-US" sz="2000" dirty="0"/>
              <a:t>解決策①は顧客課題を </a:t>
            </a:r>
            <a:r>
              <a:rPr kumimoji="1" lang="en-US" altLang="ja-JP" sz="2000" dirty="0"/>
              <a:t>2 </a:t>
            </a:r>
            <a:r>
              <a:rPr kumimoji="1" lang="ja-JP" altLang="en-US" sz="2000" dirty="0"/>
              <a:t>つ、</a:t>
            </a:r>
            <a:br>
              <a:rPr kumimoji="1" lang="en-US" altLang="ja-JP" sz="2000" dirty="0"/>
            </a:br>
            <a:r>
              <a:rPr kumimoji="1" lang="ja-JP" altLang="en-US" sz="2000" dirty="0"/>
              <a:t>ビジネス課題を </a:t>
            </a:r>
            <a:r>
              <a:rPr kumimoji="1" lang="en-US" altLang="ja-JP" sz="2000" dirty="0"/>
              <a:t>1 </a:t>
            </a:r>
            <a:r>
              <a:rPr kumimoji="1" lang="ja-JP" altLang="en-US" sz="2000" dirty="0"/>
              <a:t>つ解決する。</a:t>
            </a:r>
            <a:endParaRPr kumimoji="1" lang="en-US" altLang="ja-JP" sz="2000" dirty="0"/>
          </a:p>
        </p:txBody>
      </p:sp>
      <p:sp>
        <p:nvSpPr>
          <p:cNvPr id="36" name="吹き出し: 円形 35">
            <a:extLst>
              <a:ext uri="{FF2B5EF4-FFF2-40B4-BE49-F238E27FC236}">
                <a16:creationId xmlns:a16="http://schemas.microsoft.com/office/drawing/2014/main" id="{F16E24D1-122C-43B7-9492-7E3D71CD5A85}"/>
              </a:ext>
            </a:extLst>
          </p:cNvPr>
          <p:cNvSpPr/>
          <p:nvPr/>
        </p:nvSpPr>
        <p:spPr>
          <a:xfrm>
            <a:off x="3835345" y="4297303"/>
            <a:ext cx="973226"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 x 1</a:t>
            </a:r>
            <a:endParaRPr kumimoji="1" lang="ja-JP" altLang="en-US" dirty="0" err="1">
              <a:solidFill>
                <a:schemeClr val="tx1"/>
              </a:solidFill>
            </a:endParaRPr>
          </a:p>
        </p:txBody>
      </p:sp>
      <p:sp>
        <p:nvSpPr>
          <p:cNvPr id="37" name="吹き出し: 円形 36">
            <a:extLst>
              <a:ext uri="{FF2B5EF4-FFF2-40B4-BE49-F238E27FC236}">
                <a16:creationId xmlns:a16="http://schemas.microsoft.com/office/drawing/2014/main" id="{89957359-9667-42F9-BC23-BFCC84886ED6}"/>
              </a:ext>
            </a:extLst>
          </p:cNvPr>
          <p:cNvSpPr/>
          <p:nvPr/>
        </p:nvSpPr>
        <p:spPr>
          <a:xfrm>
            <a:off x="5149577" y="4297303"/>
            <a:ext cx="1340330"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 x 0.5</a:t>
            </a:r>
            <a:endParaRPr kumimoji="1" lang="ja-JP" altLang="en-US" dirty="0" err="1">
              <a:solidFill>
                <a:schemeClr val="tx1"/>
              </a:solidFill>
            </a:endParaRPr>
          </a:p>
        </p:txBody>
      </p:sp>
      <p:sp>
        <p:nvSpPr>
          <p:cNvPr id="38" name="吹き出し: 円形 37">
            <a:extLst>
              <a:ext uri="{FF2B5EF4-FFF2-40B4-BE49-F238E27FC236}">
                <a16:creationId xmlns:a16="http://schemas.microsoft.com/office/drawing/2014/main" id="{DA6CD2BE-F0CA-4805-A978-F1D3520A288B}"/>
              </a:ext>
            </a:extLst>
          </p:cNvPr>
          <p:cNvSpPr/>
          <p:nvPr/>
        </p:nvSpPr>
        <p:spPr>
          <a:xfrm>
            <a:off x="6852391" y="4297303"/>
            <a:ext cx="973226"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 x 1</a:t>
            </a:r>
            <a:endParaRPr kumimoji="1" lang="ja-JP" altLang="en-US" dirty="0" err="1">
              <a:solidFill>
                <a:schemeClr val="tx1"/>
              </a:solidFill>
            </a:endParaRPr>
          </a:p>
        </p:txBody>
      </p:sp>
      <p:sp>
        <p:nvSpPr>
          <p:cNvPr id="39" name="テキスト ボックス 38">
            <a:extLst>
              <a:ext uri="{FF2B5EF4-FFF2-40B4-BE49-F238E27FC236}">
                <a16:creationId xmlns:a16="http://schemas.microsoft.com/office/drawing/2014/main" id="{F0450741-99DE-466B-AC74-97F77C066CD4}"/>
              </a:ext>
            </a:extLst>
          </p:cNvPr>
          <p:cNvSpPr txBox="1"/>
          <p:nvPr/>
        </p:nvSpPr>
        <p:spPr>
          <a:xfrm>
            <a:off x="8211908" y="5088433"/>
            <a:ext cx="3637192" cy="1323439"/>
          </a:xfrm>
          <a:prstGeom prst="rect">
            <a:avLst/>
          </a:prstGeom>
          <a:noFill/>
        </p:spPr>
        <p:txBody>
          <a:bodyPr wrap="square" lIns="0" rIns="0" rtlCol="0">
            <a:spAutoFit/>
          </a:bodyPr>
          <a:lstStyle/>
          <a:p>
            <a:r>
              <a:rPr kumimoji="1" lang="ja-JP" altLang="en-US" sz="2000" dirty="0"/>
              <a:t>解決の度合いを〇、△で示し</a:t>
            </a:r>
            <a:endParaRPr kumimoji="1" lang="en-US" altLang="ja-JP" sz="2000" dirty="0"/>
          </a:p>
          <a:p>
            <a:r>
              <a:rPr kumimoji="1" lang="ja-JP" altLang="en-US" sz="2000" dirty="0"/>
              <a:t>〇 </a:t>
            </a:r>
            <a:r>
              <a:rPr kumimoji="1" lang="en-US" altLang="ja-JP" sz="2000" dirty="0"/>
              <a:t>= 1, </a:t>
            </a:r>
            <a:r>
              <a:rPr kumimoji="1" lang="ja-JP" altLang="en-US" sz="2000" dirty="0"/>
              <a:t>△ </a:t>
            </a:r>
            <a:r>
              <a:rPr kumimoji="1" lang="en-US" altLang="ja-JP" sz="2000" dirty="0"/>
              <a:t>= 0.5 </a:t>
            </a:r>
            <a:r>
              <a:rPr kumimoji="1" lang="ja-JP" altLang="en-US" sz="2000" dirty="0"/>
              <a:t>とし課題の重みを掛けると、解決策①の評価は </a:t>
            </a:r>
            <a:r>
              <a:rPr kumimoji="1" lang="en-US" altLang="ja-JP" sz="2000" dirty="0"/>
              <a:t>3.5 </a:t>
            </a:r>
            <a:r>
              <a:rPr kumimoji="1" lang="ja-JP" altLang="en-US" sz="2000" dirty="0"/>
              <a:t>となる</a:t>
            </a:r>
            <a:endParaRPr kumimoji="1" lang="en-US" altLang="ja-JP" sz="2000" dirty="0"/>
          </a:p>
        </p:txBody>
      </p:sp>
      <p:sp>
        <p:nvSpPr>
          <p:cNvPr id="40" name="吹き出し: 円形 39">
            <a:extLst>
              <a:ext uri="{FF2B5EF4-FFF2-40B4-BE49-F238E27FC236}">
                <a16:creationId xmlns:a16="http://schemas.microsoft.com/office/drawing/2014/main" id="{6A5ADC24-4A50-4FFA-8773-CAA14066D614}"/>
              </a:ext>
            </a:extLst>
          </p:cNvPr>
          <p:cNvSpPr/>
          <p:nvPr/>
        </p:nvSpPr>
        <p:spPr>
          <a:xfrm>
            <a:off x="7882141" y="4955417"/>
            <a:ext cx="4087238" cy="1589472"/>
          </a:xfrm>
          <a:prstGeom prst="wedgeEllipseCallout">
            <a:avLst>
              <a:gd name="adj1" fmla="val -63902"/>
              <a:gd name="adj2" fmla="val -5515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11543330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E3B5CE-3522-4C42-8CB6-2848E992107E}"/>
              </a:ext>
            </a:extLst>
          </p:cNvPr>
          <p:cNvSpPr>
            <a:spLocks noGrp="1"/>
          </p:cNvSpPr>
          <p:nvPr>
            <p:ph type="title"/>
          </p:nvPr>
        </p:nvSpPr>
        <p:spPr/>
        <p:txBody>
          <a:bodyPr/>
          <a:lstStyle/>
          <a:p>
            <a:r>
              <a:rPr kumimoji="1" lang="ja-JP" altLang="en-US" dirty="0"/>
              <a:t>顧客の課題、ビジネスの課題を特定する</a:t>
            </a:r>
          </a:p>
        </p:txBody>
      </p:sp>
      <p:sp>
        <p:nvSpPr>
          <p:cNvPr id="4" name="スライド番号プレースホルダー 3">
            <a:extLst>
              <a:ext uri="{FF2B5EF4-FFF2-40B4-BE49-F238E27FC236}">
                <a16:creationId xmlns:a16="http://schemas.microsoft.com/office/drawing/2014/main" id="{3F37FBAA-C2A2-4833-9647-BF3BAD7A9CAD}"/>
              </a:ext>
            </a:extLst>
          </p:cNvPr>
          <p:cNvSpPr>
            <a:spLocks noGrp="1"/>
          </p:cNvSpPr>
          <p:nvPr>
            <p:ph type="sldNum" sz="quarter" idx="4"/>
          </p:nvPr>
        </p:nvSpPr>
        <p:spPr/>
        <p:txBody>
          <a:bodyPr/>
          <a:lstStyle/>
          <a:p>
            <a:fld id="{DC503246-BBCE-4F0A-BCDC-08FC4C52637D}" type="slidenum">
              <a:rPr lang="en-US" smtClean="0"/>
              <a:pPr/>
              <a:t>17</a:t>
            </a:fld>
            <a:endParaRPr lang="en-US"/>
          </a:p>
        </p:txBody>
      </p:sp>
      <p:sp>
        <p:nvSpPr>
          <p:cNvPr id="7" name="矢印: 五方向 6">
            <a:extLst>
              <a:ext uri="{FF2B5EF4-FFF2-40B4-BE49-F238E27FC236}">
                <a16:creationId xmlns:a16="http://schemas.microsoft.com/office/drawing/2014/main" id="{C359F8EB-5062-4F6F-8D1B-3FE9A46139CA}"/>
              </a:ext>
            </a:extLst>
          </p:cNvPr>
          <p:cNvSpPr/>
          <p:nvPr/>
        </p:nvSpPr>
        <p:spPr>
          <a:xfrm>
            <a:off x="609600" y="1275466"/>
            <a:ext cx="11062800" cy="1170571"/>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en-US" altLang="ja-JP" sz="2400" dirty="0">
                <a:solidFill>
                  <a:schemeClr val="tx1"/>
                </a:solidFill>
              </a:rPr>
              <a:t>1</a:t>
            </a:r>
            <a:r>
              <a:rPr kumimoji="1" lang="ja-JP" altLang="en-US" sz="2400" dirty="0">
                <a:solidFill>
                  <a:schemeClr val="tx1"/>
                </a:solidFill>
              </a:rPr>
              <a:t> 顧客の課題を洗い出し優先度が高い順に </a:t>
            </a:r>
            <a:r>
              <a:rPr kumimoji="1" lang="en-US" altLang="ja-JP" sz="2400" dirty="0">
                <a:solidFill>
                  <a:schemeClr val="tx1"/>
                </a:solidFill>
              </a:rPr>
              <a:t>3 </a:t>
            </a:r>
            <a:r>
              <a:rPr kumimoji="1" lang="ja-JP" altLang="en-US" sz="2400" dirty="0">
                <a:solidFill>
                  <a:schemeClr val="tx1"/>
                </a:solidFill>
              </a:rPr>
              <a:t>から </a:t>
            </a:r>
            <a:r>
              <a:rPr kumimoji="1" lang="en-US" altLang="ja-JP" sz="2400" dirty="0">
                <a:solidFill>
                  <a:schemeClr val="tx1"/>
                </a:solidFill>
              </a:rPr>
              <a:t>1 </a:t>
            </a:r>
            <a:r>
              <a:rPr kumimoji="1" lang="ja-JP" altLang="en-US" sz="2400" dirty="0">
                <a:solidFill>
                  <a:schemeClr val="tx1"/>
                </a:solidFill>
              </a:rPr>
              <a:t>の点数をつける</a:t>
            </a:r>
            <a:br>
              <a:rPr kumimoji="1" lang="en-US" altLang="ja-JP" sz="2400" dirty="0">
                <a:solidFill>
                  <a:schemeClr val="tx1"/>
                </a:solidFill>
              </a:rPr>
            </a:br>
            <a:r>
              <a:rPr kumimoji="1" lang="ja-JP" altLang="en-US" sz="2400" dirty="0">
                <a:solidFill>
                  <a:schemeClr val="tx1"/>
                </a:solidFill>
              </a:rPr>
              <a:t>　</a:t>
            </a:r>
            <a:r>
              <a:rPr kumimoji="1" lang="en-US" altLang="ja-JP" sz="2400" dirty="0">
                <a:solidFill>
                  <a:schemeClr val="tx1"/>
                </a:solidFill>
              </a:rPr>
              <a:t> [ </a:t>
            </a:r>
            <a:r>
              <a:rPr kumimoji="1" lang="ja-JP" altLang="en-US" sz="2400" dirty="0">
                <a:solidFill>
                  <a:schemeClr val="tx1"/>
                </a:solidFill>
              </a:rPr>
              <a:t>個人ワーク</a:t>
            </a:r>
            <a:r>
              <a:rPr kumimoji="1" lang="en-US" altLang="ja-JP" sz="2400" dirty="0">
                <a:solidFill>
                  <a:schemeClr val="tx1"/>
                </a:solidFill>
              </a:rPr>
              <a:t> ] </a:t>
            </a:r>
            <a:endParaRPr kumimoji="1" lang="ja-JP" altLang="en-US" sz="2400" dirty="0">
              <a:solidFill>
                <a:schemeClr val="tx1"/>
              </a:solidFill>
            </a:endParaRPr>
          </a:p>
        </p:txBody>
      </p:sp>
      <p:sp>
        <p:nvSpPr>
          <p:cNvPr id="8" name="矢印: 五方向 7">
            <a:extLst>
              <a:ext uri="{FF2B5EF4-FFF2-40B4-BE49-F238E27FC236}">
                <a16:creationId xmlns:a16="http://schemas.microsoft.com/office/drawing/2014/main" id="{54AECCBA-5C30-43DF-A349-6A1EA69CBBED}"/>
              </a:ext>
            </a:extLst>
          </p:cNvPr>
          <p:cNvSpPr/>
          <p:nvPr/>
        </p:nvSpPr>
        <p:spPr>
          <a:xfrm>
            <a:off x="609600" y="2897254"/>
            <a:ext cx="11062800" cy="1089765"/>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en-US" altLang="ja-JP" sz="2400" dirty="0">
                <a:solidFill>
                  <a:schemeClr val="tx1"/>
                </a:solidFill>
              </a:rPr>
              <a:t>2 </a:t>
            </a:r>
            <a:r>
              <a:rPr kumimoji="1" lang="ja-JP" altLang="en-US" sz="2400" dirty="0">
                <a:solidFill>
                  <a:schemeClr val="tx1"/>
                </a:solidFill>
              </a:rPr>
              <a:t>ビジネスの課題を洗い出し、優先度が高い順に </a:t>
            </a:r>
            <a:r>
              <a:rPr kumimoji="1" lang="en-US" altLang="ja-JP" sz="2400" dirty="0">
                <a:solidFill>
                  <a:schemeClr val="tx1"/>
                </a:solidFill>
              </a:rPr>
              <a:t>3 </a:t>
            </a:r>
            <a:r>
              <a:rPr kumimoji="1" lang="ja-JP" altLang="en-US" sz="2400" dirty="0">
                <a:solidFill>
                  <a:schemeClr val="tx1"/>
                </a:solidFill>
              </a:rPr>
              <a:t>から </a:t>
            </a:r>
            <a:r>
              <a:rPr kumimoji="1" lang="en-US" altLang="ja-JP" sz="2400" dirty="0">
                <a:solidFill>
                  <a:schemeClr val="tx1"/>
                </a:solidFill>
              </a:rPr>
              <a:t>1 </a:t>
            </a:r>
            <a:r>
              <a:rPr kumimoji="1" lang="ja-JP" altLang="en-US" sz="2400" dirty="0">
                <a:solidFill>
                  <a:schemeClr val="tx1"/>
                </a:solidFill>
              </a:rPr>
              <a:t>の点数をつける</a:t>
            </a:r>
            <a:br>
              <a:rPr kumimoji="1" lang="en-US" altLang="ja-JP" sz="2400" dirty="0">
                <a:solidFill>
                  <a:schemeClr val="tx1"/>
                </a:solidFill>
              </a:rPr>
            </a:br>
            <a:r>
              <a:rPr kumimoji="1" lang="ja-JP" altLang="en-US" sz="2400" dirty="0">
                <a:solidFill>
                  <a:schemeClr val="tx1"/>
                </a:solidFill>
              </a:rPr>
              <a:t>　 </a:t>
            </a:r>
            <a:r>
              <a:rPr kumimoji="1" lang="en-US" altLang="ja-JP" sz="2400" dirty="0">
                <a:solidFill>
                  <a:schemeClr val="tx1"/>
                </a:solidFill>
              </a:rPr>
              <a:t>[ </a:t>
            </a:r>
            <a:r>
              <a:rPr kumimoji="1" lang="ja-JP" altLang="en-US" sz="2400" dirty="0">
                <a:solidFill>
                  <a:schemeClr val="tx1"/>
                </a:solidFill>
              </a:rPr>
              <a:t>個人ワーク</a:t>
            </a:r>
            <a:r>
              <a:rPr kumimoji="1" lang="en-US" altLang="ja-JP" sz="2400" dirty="0">
                <a:solidFill>
                  <a:schemeClr val="tx1"/>
                </a:solidFill>
              </a:rPr>
              <a:t> ]</a:t>
            </a:r>
            <a:endParaRPr kumimoji="1" lang="ja-JP" altLang="en-US" sz="2400" dirty="0">
              <a:solidFill>
                <a:schemeClr val="tx1"/>
              </a:solidFill>
            </a:endParaRPr>
          </a:p>
        </p:txBody>
      </p:sp>
      <p:sp>
        <p:nvSpPr>
          <p:cNvPr id="9" name="矢印: 五方向 8">
            <a:extLst>
              <a:ext uri="{FF2B5EF4-FFF2-40B4-BE49-F238E27FC236}">
                <a16:creationId xmlns:a16="http://schemas.microsoft.com/office/drawing/2014/main" id="{2E2B7F65-3DF9-4BA5-B527-153BE1D43C98}"/>
              </a:ext>
            </a:extLst>
          </p:cNvPr>
          <p:cNvSpPr/>
          <p:nvPr/>
        </p:nvSpPr>
        <p:spPr>
          <a:xfrm>
            <a:off x="609600" y="4288163"/>
            <a:ext cx="11062800" cy="1089765"/>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en-US" altLang="ja-JP" sz="2400" dirty="0">
                <a:solidFill>
                  <a:schemeClr val="tx1"/>
                </a:solidFill>
              </a:rPr>
              <a:t>3</a:t>
            </a:r>
            <a:r>
              <a:rPr kumimoji="1" lang="ja-JP" altLang="en-US" sz="2400" dirty="0">
                <a:solidFill>
                  <a:schemeClr val="tx1"/>
                </a:solidFill>
              </a:rPr>
              <a:t> それぞれが書いた課題をカテゴリごとにまとめ、 </a:t>
            </a:r>
            <a:r>
              <a:rPr kumimoji="1" lang="en-US" altLang="ja-JP" sz="2400" dirty="0">
                <a:solidFill>
                  <a:schemeClr val="tx1"/>
                </a:solidFill>
              </a:rPr>
              <a:t>3 </a:t>
            </a:r>
            <a:r>
              <a:rPr kumimoji="1" lang="ja-JP" altLang="en-US" sz="2400" dirty="0">
                <a:solidFill>
                  <a:schemeClr val="tx1"/>
                </a:solidFill>
              </a:rPr>
              <a:t>から </a:t>
            </a:r>
            <a:r>
              <a:rPr kumimoji="1" lang="en-US" altLang="ja-JP" sz="2400" dirty="0">
                <a:solidFill>
                  <a:schemeClr val="tx1"/>
                </a:solidFill>
              </a:rPr>
              <a:t>1 </a:t>
            </a:r>
            <a:r>
              <a:rPr kumimoji="1" lang="ja-JP" altLang="en-US" sz="2400" dirty="0">
                <a:solidFill>
                  <a:schemeClr val="tx1"/>
                </a:solidFill>
              </a:rPr>
              <a:t>の点数をつける</a:t>
            </a:r>
            <a:br>
              <a:rPr kumimoji="1" lang="en-US" altLang="ja-JP" sz="2400" dirty="0">
                <a:solidFill>
                  <a:schemeClr val="tx1"/>
                </a:solidFill>
              </a:rPr>
            </a:br>
            <a:r>
              <a:rPr kumimoji="1" lang="ja-JP" altLang="en-US" sz="2400" dirty="0">
                <a:solidFill>
                  <a:schemeClr val="tx1"/>
                </a:solidFill>
              </a:rPr>
              <a:t>　</a:t>
            </a:r>
            <a:r>
              <a:rPr kumimoji="1" lang="en-US" altLang="ja-JP" sz="2400" dirty="0">
                <a:solidFill>
                  <a:schemeClr val="tx1"/>
                </a:solidFill>
              </a:rPr>
              <a:t>[ </a:t>
            </a:r>
            <a:r>
              <a:rPr kumimoji="1" lang="ja-JP" altLang="en-US" sz="2400" dirty="0">
                <a:solidFill>
                  <a:schemeClr val="tx1"/>
                </a:solidFill>
              </a:rPr>
              <a:t>グループワーク</a:t>
            </a:r>
            <a:r>
              <a:rPr kumimoji="1" lang="en-US" altLang="ja-JP" sz="2400" dirty="0">
                <a:solidFill>
                  <a:schemeClr val="tx1"/>
                </a:solidFill>
              </a:rPr>
              <a:t> ]</a:t>
            </a:r>
          </a:p>
        </p:txBody>
      </p:sp>
      <p:sp>
        <p:nvSpPr>
          <p:cNvPr id="10" name="四角形: メモ 9">
            <a:extLst>
              <a:ext uri="{FF2B5EF4-FFF2-40B4-BE49-F238E27FC236}">
                <a16:creationId xmlns:a16="http://schemas.microsoft.com/office/drawing/2014/main" id="{ADC6C8AB-B13F-4D9C-A94E-ACC06A2FF60A}"/>
              </a:ext>
            </a:extLst>
          </p:cNvPr>
          <p:cNvSpPr/>
          <p:nvPr/>
        </p:nvSpPr>
        <p:spPr>
          <a:xfrm rot="21255170">
            <a:off x="1336980" y="5485627"/>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1" name="四角形: メモ 10">
            <a:extLst>
              <a:ext uri="{FF2B5EF4-FFF2-40B4-BE49-F238E27FC236}">
                <a16:creationId xmlns:a16="http://schemas.microsoft.com/office/drawing/2014/main" id="{32684E71-DF96-4D9C-93D6-87B16E0520ED}"/>
              </a:ext>
            </a:extLst>
          </p:cNvPr>
          <p:cNvSpPr/>
          <p:nvPr/>
        </p:nvSpPr>
        <p:spPr>
          <a:xfrm rot="21255170">
            <a:off x="1685710" y="5572543"/>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2" name="四角形: メモ 11">
            <a:extLst>
              <a:ext uri="{FF2B5EF4-FFF2-40B4-BE49-F238E27FC236}">
                <a16:creationId xmlns:a16="http://schemas.microsoft.com/office/drawing/2014/main" id="{36794C24-9001-4D6C-A048-D7461D2AE15F}"/>
              </a:ext>
            </a:extLst>
          </p:cNvPr>
          <p:cNvSpPr/>
          <p:nvPr/>
        </p:nvSpPr>
        <p:spPr>
          <a:xfrm rot="21255170">
            <a:off x="2537772" y="5350016"/>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3" name="四角形: メモ 12">
            <a:extLst>
              <a:ext uri="{FF2B5EF4-FFF2-40B4-BE49-F238E27FC236}">
                <a16:creationId xmlns:a16="http://schemas.microsoft.com/office/drawing/2014/main" id="{C438701C-C56E-4595-AFAB-B19888DD5551}"/>
              </a:ext>
            </a:extLst>
          </p:cNvPr>
          <p:cNvSpPr/>
          <p:nvPr/>
        </p:nvSpPr>
        <p:spPr>
          <a:xfrm rot="21255170">
            <a:off x="2932027" y="5602273"/>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4" name="四角形: メモ 13">
            <a:extLst>
              <a:ext uri="{FF2B5EF4-FFF2-40B4-BE49-F238E27FC236}">
                <a16:creationId xmlns:a16="http://schemas.microsoft.com/office/drawing/2014/main" id="{7F905245-3EC7-4C3B-896D-FCB4C15333C3}"/>
              </a:ext>
            </a:extLst>
          </p:cNvPr>
          <p:cNvSpPr/>
          <p:nvPr/>
        </p:nvSpPr>
        <p:spPr>
          <a:xfrm rot="21255170">
            <a:off x="3677436" y="5344989"/>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1C480A5E-68A3-4621-BCDA-48CF1EA1F050}"/>
              </a:ext>
            </a:extLst>
          </p:cNvPr>
          <p:cNvSpPr txBox="1"/>
          <p:nvPr/>
        </p:nvSpPr>
        <p:spPr>
          <a:xfrm>
            <a:off x="3042794" y="5682088"/>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16" name="テキスト ボックス 15">
            <a:extLst>
              <a:ext uri="{FF2B5EF4-FFF2-40B4-BE49-F238E27FC236}">
                <a16:creationId xmlns:a16="http://schemas.microsoft.com/office/drawing/2014/main" id="{937EB0A0-B12E-411E-9878-1FDB1A2D89CF}"/>
              </a:ext>
            </a:extLst>
          </p:cNvPr>
          <p:cNvSpPr txBox="1"/>
          <p:nvPr/>
        </p:nvSpPr>
        <p:spPr>
          <a:xfrm>
            <a:off x="2630069" y="5376994"/>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17" name="テキスト ボックス 16">
            <a:extLst>
              <a:ext uri="{FF2B5EF4-FFF2-40B4-BE49-F238E27FC236}">
                <a16:creationId xmlns:a16="http://schemas.microsoft.com/office/drawing/2014/main" id="{78A2BCCA-1F14-416C-A125-169C0EEE9314}"/>
              </a:ext>
            </a:extLst>
          </p:cNvPr>
          <p:cNvSpPr txBox="1"/>
          <p:nvPr/>
        </p:nvSpPr>
        <p:spPr>
          <a:xfrm>
            <a:off x="1832224" y="5621575"/>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18" name="テキスト ボックス 17">
            <a:extLst>
              <a:ext uri="{FF2B5EF4-FFF2-40B4-BE49-F238E27FC236}">
                <a16:creationId xmlns:a16="http://schemas.microsoft.com/office/drawing/2014/main" id="{A461D654-4DA7-4787-ADB7-2CF4F1DA6664}"/>
              </a:ext>
            </a:extLst>
          </p:cNvPr>
          <p:cNvSpPr txBox="1"/>
          <p:nvPr/>
        </p:nvSpPr>
        <p:spPr>
          <a:xfrm>
            <a:off x="1425297" y="5548189"/>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19" name="テキスト ボックス 18">
            <a:extLst>
              <a:ext uri="{FF2B5EF4-FFF2-40B4-BE49-F238E27FC236}">
                <a16:creationId xmlns:a16="http://schemas.microsoft.com/office/drawing/2014/main" id="{91292927-4109-4E76-BF45-0DC61590CB37}"/>
              </a:ext>
            </a:extLst>
          </p:cNvPr>
          <p:cNvSpPr txBox="1"/>
          <p:nvPr/>
        </p:nvSpPr>
        <p:spPr>
          <a:xfrm>
            <a:off x="3760504" y="5376993"/>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20" name="四角形: メモ 19">
            <a:extLst>
              <a:ext uri="{FF2B5EF4-FFF2-40B4-BE49-F238E27FC236}">
                <a16:creationId xmlns:a16="http://schemas.microsoft.com/office/drawing/2014/main" id="{E71688FC-E5C6-449C-A7D8-438396B0C66D}"/>
              </a:ext>
            </a:extLst>
          </p:cNvPr>
          <p:cNvSpPr/>
          <p:nvPr/>
        </p:nvSpPr>
        <p:spPr>
          <a:xfrm rot="21255170">
            <a:off x="1212331" y="2457973"/>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1" name="四角形: メモ 20">
            <a:extLst>
              <a:ext uri="{FF2B5EF4-FFF2-40B4-BE49-F238E27FC236}">
                <a16:creationId xmlns:a16="http://schemas.microsoft.com/office/drawing/2014/main" id="{C0DFE165-9A2A-4B04-A6AE-84F72EA10F91}"/>
              </a:ext>
            </a:extLst>
          </p:cNvPr>
          <p:cNvSpPr/>
          <p:nvPr/>
        </p:nvSpPr>
        <p:spPr>
          <a:xfrm rot="21255170">
            <a:off x="1606586" y="2322362"/>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2" name="四角形: メモ 21">
            <a:extLst>
              <a:ext uri="{FF2B5EF4-FFF2-40B4-BE49-F238E27FC236}">
                <a16:creationId xmlns:a16="http://schemas.microsoft.com/office/drawing/2014/main" id="{B82C3686-1D2C-4401-9492-DA6D64454869}"/>
              </a:ext>
            </a:extLst>
          </p:cNvPr>
          <p:cNvSpPr/>
          <p:nvPr/>
        </p:nvSpPr>
        <p:spPr>
          <a:xfrm rot="21255170">
            <a:off x="2940522" y="2457975"/>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3" name="四角形: メモ 22">
            <a:extLst>
              <a:ext uri="{FF2B5EF4-FFF2-40B4-BE49-F238E27FC236}">
                <a16:creationId xmlns:a16="http://schemas.microsoft.com/office/drawing/2014/main" id="{AEFA86E9-D424-4376-942B-9DAF1D1668CB}"/>
              </a:ext>
            </a:extLst>
          </p:cNvPr>
          <p:cNvSpPr/>
          <p:nvPr/>
        </p:nvSpPr>
        <p:spPr>
          <a:xfrm rot="21255170">
            <a:off x="3334777" y="2322364"/>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4" name="四角形: メモ 23">
            <a:extLst>
              <a:ext uri="{FF2B5EF4-FFF2-40B4-BE49-F238E27FC236}">
                <a16:creationId xmlns:a16="http://schemas.microsoft.com/office/drawing/2014/main" id="{F918F97F-54C7-47F7-A6AD-E3BC678CDD76}"/>
              </a:ext>
            </a:extLst>
          </p:cNvPr>
          <p:cNvSpPr/>
          <p:nvPr/>
        </p:nvSpPr>
        <p:spPr>
          <a:xfrm rot="21255170">
            <a:off x="5012174" y="2235446"/>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4A4E4FA3-F098-488D-BBD3-CEA631576217}"/>
              </a:ext>
            </a:extLst>
          </p:cNvPr>
          <p:cNvSpPr txBox="1"/>
          <p:nvPr/>
        </p:nvSpPr>
        <p:spPr>
          <a:xfrm>
            <a:off x="1663069" y="2388862"/>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26" name="テキスト ボックス 25">
            <a:extLst>
              <a:ext uri="{FF2B5EF4-FFF2-40B4-BE49-F238E27FC236}">
                <a16:creationId xmlns:a16="http://schemas.microsoft.com/office/drawing/2014/main" id="{C2868743-4BA0-4A48-827E-94F4BA700867}"/>
              </a:ext>
            </a:extLst>
          </p:cNvPr>
          <p:cNvSpPr txBox="1"/>
          <p:nvPr/>
        </p:nvSpPr>
        <p:spPr>
          <a:xfrm>
            <a:off x="1328890" y="2531727"/>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27" name="テキスト ボックス 26">
            <a:extLst>
              <a:ext uri="{FF2B5EF4-FFF2-40B4-BE49-F238E27FC236}">
                <a16:creationId xmlns:a16="http://schemas.microsoft.com/office/drawing/2014/main" id="{1B7D93B5-A326-429D-8D47-4F38329796B3}"/>
              </a:ext>
            </a:extLst>
          </p:cNvPr>
          <p:cNvSpPr txBox="1"/>
          <p:nvPr/>
        </p:nvSpPr>
        <p:spPr>
          <a:xfrm>
            <a:off x="3084391" y="2539408"/>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28" name="テキスト ボックス 27">
            <a:extLst>
              <a:ext uri="{FF2B5EF4-FFF2-40B4-BE49-F238E27FC236}">
                <a16:creationId xmlns:a16="http://schemas.microsoft.com/office/drawing/2014/main" id="{3EEB7C1A-8741-4BB2-A32F-7C41E055536D}"/>
              </a:ext>
            </a:extLst>
          </p:cNvPr>
          <p:cNvSpPr txBox="1"/>
          <p:nvPr/>
        </p:nvSpPr>
        <p:spPr>
          <a:xfrm>
            <a:off x="5116563" y="2284757"/>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29" name="テキスト ボックス 28">
            <a:extLst>
              <a:ext uri="{FF2B5EF4-FFF2-40B4-BE49-F238E27FC236}">
                <a16:creationId xmlns:a16="http://schemas.microsoft.com/office/drawing/2014/main" id="{E712EE76-F0B1-42AF-8C7B-16B97BE84443}"/>
              </a:ext>
            </a:extLst>
          </p:cNvPr>
          <p:cNvSpPr txBox="1"/>
          <p:nvPr/>
        </p:nvSpPr>
        <p:spPr>
          <a:xfrm>
            <a:off x="3439732" y="2377838"/>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30" name="四角形: メモ 29">
            <a:extLst>
              <a:ext uri="{FF2B5EF4-FFF2-40B4-BE49-F238E27FC236}">
                <a16:creationId xmlns:a16="http://schemas.microsoft.com/office/drawing/2014/main" id="{3C38E48F-3D5A-4FF7-9919-C3B7897B55FB}"/>
              </a:ext>
            </a:extLst>
          </p:cNvPr>
          <p:cNvSpPr/>
          <p:nvPr/>
        </p:nvSpPr>
        <p:spPr>
          <a:xfrm rot="20487085">
            <a:off x="1387522" y="39074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1" name="四角形: メモ 30">
            <a:extLst>
              <a:ext uri="{FF2B5EF4-FFF2-40B4-BE49-F238E27FC236}">
                <a16:creationId xmlns:a16="http://schemas.microsoft.com/office/drawing/2014/main" id="{8B4715CC-C34E-4867-8D03-A5FE8D8D882E}"/>
              </a:ext>
            </a:extLst>
          </p:cNvPr>
          <p:cNvSpPr/>
          <p:nvPr/>
        </p:nvSpPr>
        <p:spPr>
          <a:xfrm rot="20487085">
            <a:off x="3115713" y="390743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2" name="四角形: メモ 31">
            <a:extLst>
              <a:ext uri="{FF2B5EF4-FFF2-40B4-BE49-F238E27FC236}">
                <a16:creationId xmlns:a16="http://schemas.microsoft.com/office/drawing/2014/main" id="{DABCAFA9-016E-4A61-9D12-A4492DB835F4}"/>
              </a:ext>
            </a:extLst>
          </p:cNvPr>
          <p:cNvSpPr/>
          <p:nvPr/>
        </p:nvSpPr>
        <p:spPr>
          <a:xfrm rot="20487085">
            <a:off x="4793110" y="382051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3" name="四角形: メモ 32">
            <a:extLst>
              <a:ext uri="{FF2B5EF4-FFF2-40B4-BE49-F238E27FC236}">
                <a16:creationId xmlns:a16="http://schemas.microsoft.com/office/drawing/2014/main" id="{0A780286-0992-40DA-B067-CE3E25A6C363}"/>
              </a:ext>
            </a:extLst>
          </p:cNvPr>
          <p:cNvSpPr/>
          <p:nvPr/>
        </p:nvSpPr>
        <p:spPr>
          <a:xfrm rot="21255170">
            <a:off x="5148711" y="382051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30611E35-182F-48B2-A4FF-5126B8C28809}"/>
              </a:ext>
            </a:extLst>
          </p:cNvPr>
          <p:cNvSpPr txBox="1"/>
          <p:nvPr/>
        </p:nvSpPr>
        <p:spPr>
          <a:xfrm>
            <a:off x="1490481" y="3945593"/>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35" name="テキスト ボックス 34">
            <a:extLst>
              <a:ext uri="{FF2B5EF4-FFF2-40B4-BE49-F238E27FC236}">
                <a16:creationId xmlns:a16="http://schemas.microsoft.com/office/drawing/2014/main" id="{2B652FC1-6130-480B-9CF0-5943441D8DAF}"/>
              </a:ext>
            </a:extLst>
          </p:cNvPr>
          <p:cNvSpPr txBox="1"/>
          <p:nvPr/>
        </p:nvSpPr>
        <p:spPr>
          <a:xfrm>
            <a:off x="4889353" y="3862035"/>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36" name="テキスト ボックス 35">
            <a:extLst>
              <a:ext uri="{FF2B5EF4-FFF2-40B4-BE49-F238E27FC236}">
                <a16:creationId xmlns:a16="http://schemas.microsoft.com/office/drawing/2014/main" id="{31FF920A-E9FA-404B-ADCC-D23BC94F70C8}"/>
              </a:ext>
            </a:extLst>
          </p:cNvPr>
          <p:cNvSpPr txBox="1"/>
          <p:nvPr/>
        </p:nvSpPr>
        <p:spPr>
          <a:xfrm>
            <a:off x="5291399" y="3889765"/>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37" name="テキスト ボックス 36">
            <a:extLst>
              <a:ext uri="{FF2B5EF4-FFF2-40B4-BE49-F238E27FC236}">
                <a16:creationId xmlns:a16="http://schemas.microsoft.com/office/drawing/2014/main" id="{376B8AF4-612B-4E25-8074-D8C5390889C9}"/>
              </a:ext>
            </a:extLst>
          </p:cNvPr>
          <p:cNvSpPr txBox="1"/>
          <p:nvPr/>
        </p:nvSpPr>
        <p:spPr>
          <a:xfrm>
            <a:off x="3229917" y="3974082"/>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38" name="四角形: メモ 37">
            <a:extLst>
              <a:ext uri="{FF2B5EF4-FFF2-40B4-BE49-F238E27FC236}">
                <a16:creationId xmlns:a16="http://schemas.microsoft.com/office/drawing/2014/main" id="{FD4B0DC8-D555-4AA3-AA5F-DA5FCDDFFF9B}"/>
              </a:ext>
            </a:extLst>
          </p:cNvPr>
          <p:cNvSpPr/>
          <p:nvPr/>
        </p:nvSpPr>
        <p:spPr>
          <a:xfrm rot="20487085">
            <a:off x="5043290" y="528128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267EE8D2-8C22-4C60-9C47-EAF9159FD5D1}"/>
              </a:ext>
            </a:extLst>
          </p:cNvPr>
          <p:cNvSpPr/>
          <p:nvPr/>
        </p:nvSpPr>
        <p:spPr>
          <a:xfrm rot="20487085">
            <a:off x="5452227" y="5281284"/>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0" name="四角形: メモ 39">
            <a:extLst>
              <a:ext uri="{FF2B5EF4-FFF2-40B4-BE49-F238E27FC236}">
                <a16:creationId xmlns:a16="http://schemas.microsoft.com/office/drawing/2014/main" id="{FAF4A1BF-755F-46CE-B46D-27152C9B8753}"/>
              </a:ext>
            </a:extLst>
          </p:cNvPr>
          <p:cNvSpPr/>
          <p:nvPr/>
        </p:nvSpPr>
        <p:spPr>
          <a:xfrm rot="20487085">
            <a:off x="6078543" y="5602275"/>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1" name="四角形: メモ 40">
            <a:extLst>
              <a:ext uri="{FF2B5EF4-FFF2-40B4-BE49-F238E27FC236}">
                <a16:creationId xmlns:a16="http://schemas.microsoft.com/office/drawing/2014/main" id="{D579D208-3109-4BEB-8EA3-0868B35C53AF}"/>
              </a:ext>
            </a:extLst>
          </p:cNvPr>
          <p:cNvSpPr/>
          <p:nvPr/>
        </p:nvSpPr>
        <p:spPr>
          <a:xfrm rot="21255170">
            <a:off x="6384192" y="525636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63C233B3-C397-437C-A885-1FB245D2EBB0}"/>
              </a:ext>
            </a:extLst>
          </p:cNvPr>
          <p:cNvSpPr txBox="1"/>
          <p:nvPr/>
        </p:nvSpPr>
        <p:spPr>
          <a:xfrm>
            <a:off x="5060241" y="5337946"/>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43" name="テキスト ボックス 42">
            <a:extLst>
              <a:ext uri="{FF2B5EF4-FFF2-40B4-BE49-F238E27FC236}">
                <a16:creationId xmlns:a16="http://schemas.microsoft.com/office/drawing/2014/main" id="{EA3968CB-3DA3-470D-8F43-5393CC264AAF}"/>
              </a:ext>
            </a:extLst>
          </p:cNvPr>
          <p:cNvSpPr txBox="1"/>
          <p:nvPr/>
        </p:nvSpPr>
        <p:spPr>
          <a:xfrm>
            <a:off x="5556880" y="5278266"/>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44" name="テキスト ボックス 43">
            <a:extLst>
              <a:ext uri="{FF2B5EF4-FFF2-40B4-BE49-F238E27FC236}">
                <a16:creationId xmlns:a16="http://schemas.microsoft.com/office/drawing/2014/main" id="{0A3CC9AA-2927-4D38-8977-87A372AE7015}"/>
              </a:ext>
            </a:extLst>
          </p:cNvPr>
          <p:cNvSpPr txBox="1"/>
          <p:nvPr/>
        </p:nvSpPr>
        <p:spPr>
          <a:xfrm>
            <a:off x="6500489" y="5307956"/>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45" name="テキスト ボックス 44">
            <a:extLst>
              <a:ext uri="{FF2B5EF4-FFF2-40B4-BE49-F238E27FC236}">
                <a16:creationId xmlns:a16="http://schemas.microsoft.com/office/drawing/2014/main" id="{478444B5-6951-40BA-8C7D-C374D341A758}"/>
              </a:ext>
            </a:extLst>
          </p:cNvPr>
          <p:cNvSpPr txBox="1"/>
          <p:nvPr/>
        </p:nvSpPr>
        <p:spPr>
          <a:xfrm>
            <a:off x="6177742" y="5696659"/>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Tree>
    <p:extLst>
      <p:ext uri="{BB962C8B-B14F-4D97-AF65-F5344CB8AC3E}">
        <p14:creationId xmlns:p14="http://schemas.microsoft.com/office/powerpoint/2010/main" val="2349972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31697A-2AEB-4400-BD37-0C86D582EC71}"/>
              </a:ext>
            </a:extLst>
          </p:cNvPr>
          <p:cNvSpPr>
            <a:spLocks noGrp="1"/>
          </p:cNvSpPr>
          <p:nvPr>
            <p:ph type="title"/>
          </p:nvPr>
        </p:nvSpPr>
        <p:spPr/>
        <p:txBody>
          <a:bodyPr/>
          <a:lstStyle/>
          <a:p>
            <a:r>
              <a:rPr kumimoji="1" lang="en-US" altLang="ja-JP" sz="4000" b="0" dirty="0">
                <a:solidFill>
                  <a:schemeClr val="tx1"/>
                </a:solidFill>
              </a:rPr>
              <a:t>1.</a:t>
            </a:r>
            <a:r>
              <a:rPr kumimoji="1" lang="ja-JP" altLang="en-US" sz="4000" b="0" dirty="0">
                <a:solidFill>
                  <a:schemeClr val="tx1"/>
                </a:solidFill>
              </a:rPr>
              <a:t> 顧客の課題を洗い出し、点数をつける</a:t>
            </a:r>
            <a:endParaRPr kumimoji="1" lang="ja-JP" altLang="en-US" dirty="0"/>
          </a:p>
        </p:txBody>
      </p:sp>
      <p:sp>
        <p:nvSpPr>
          <p:cNvPr id="3" name="コンテンツ プレースホルダー 2">
            <a:extLst>
              <a:ext uri="{FF2B5EF4-FFF2-40B4-BE49-F238E27FC236}">
                <a16:creationId xmlns:a16="http://schemas.microsoft.com/office/drawing/2014/main" id="{7A77AFEB-1D9A-4B3A-88DF-136A91F0FB30}"/>
              </a:ext>
            </a:extLst>
          </p:cNvPr>
          <p:cNvSpPr>
            <a:spLocks noGrp="1"/>
          </p:cNvSpPr>
          <p:nvPr>
            <p:ph idx="1"/>
          </p:nvPr>
        </p:nvSpPr>
        <p:spPr>
          <a:xfrm>
            <a:off x="425037" y="1371600"/>
            <a:ext cx="11511323" cy="984885"/>
          </a:xfrm>
        </p:spPr>
        <p:txBody>
          <a:bodyPr/>
          <a:lstStyle/>
          <a:p>
            <a:r>
              <a:rPr kumimoji="1" lang="en-US" altLang="ja-JP" dirty="0"/>
              <a:t>[ </a:t>
            </a:r>
            <a:r>
              <a:rPr kumimoji="1" lang="ja-JP" altLang="en-US" dirty="0"/>
              <a:t>個人ワーク</a:t>
            </a:r>
            <a:r>
              <a:rPr kumimoji="1" lang="en-US" altLang="ja-JP" dirty="0"/>
              <a:t> ]  </a:t>
            </a:r>
            <a:r>
              <a:rPr kumimoji="1" lang="ja-JP" altLang="en-US" dirty="0"/>
              <a:t>顧客が「どんな影響」で</a:t>
            </a:r>
            <a:r>
              <a:rPr kumimoji="1" lang="ja-JP" altLang="en-US" sz="2400" dirty="0"/>
              <a:t>「何する時」課題があるか書いてください。</a:t>
            </a:r>
            <a:endParaRPr kumimoji="1" lang="en-US" altLang="ja-JP" sz="2400" dirty="0"/>
          </a:p>
          <a:p>
            <a:r>
              <a:rPr kumimoji="1" lang="ja-JP" altLang="en-US" sz="2400" b="1" dirty="0"/>
              <a:t>最後の </a:t>
            </a:r>
            <a:r>
              <a:rPr kumimoji="1" lang="en-US" altLang="ja-JP" sz="2400" b="1" dirty="0"/>
              <a:t>1 </a:t>
            </a:r>
            <a:r>
              <a:rPr kumimoji="1" lang="ja-JP" altLang="en-US" sz="2400" b="1" dirty="0"/>
              <a:t>分で、重要の高い順に </a:t>
            </a:r>
            <a:r>
              <a:rPr kumimoji="1" lang="en-US" altLang="ja-JP" sz="2400" b="1" dirty="0"/>
              <a:t>3 </a:t>
            </a:r>
            <a:r>
              <a:rPr kumimoji="1" lang="ja-JP" altLang="en-US" sz="2400" b="1" dirty="0"/>
              <a:t>から </a:t>
            </a:r>
            <a:r>
              <a:rPr kumimoji="1" lang="en-US" altLang="ja-JP" sz="2400" b="1" dirty="0"/>
              <a:t>1 </a:t>
            </a:r>
            <a:r>
              <a:rPr kumimoji="1" lang="ja-JP" altLang="en-US" sz="2400" b="1" dirty="0"/>
              <a:t>の点数をつけてください。</a:t>
            </a:r>
            <a:endParaRPr kumimoji="1" lang="en-US" altLang="ja-JP" sz="2400" b="1" dirty="0"/>
          </a:p>
        </p:txBody>
      </p:sp>
      <p:sp>
        <p:nvSpPr>
          <p:cNvPr id="4" name="スライド番号プレースホルダー 3">
            <a:extLst>
              <a:ext uri="{FF2B5EF4-FFF2-40B4-BE49-F238E27FC236}">
                <a16:creationId xmlns:a16="http://schemas.microsoft.com/office/drawing/2014/main" id="{42E5E1FC-B151-4FCB-9A8F-E8B558F1BF22}"/>
              </a:ext>
            </a:extLst>
          </p:cNvPr>
          <p:cNvSpPr>
            <a:spLocks noGrp="1"/>
          </p:cNvSpPr>
          <p:nvPr>
            <p:ph type="sldNum" sz="quarter" idx="4"/>
          </p:nvPr>
        </p:nvSpPr>
        <p:spPr/>
        <p:txBody>
          <a:bodyPr/>
          <a:lstStyle/>
          <a:p>
            <a:fld id="{DC503246-BBCE-4F0A-BCDC-08FC4C52637D}" type="slidenum">
              <a:rPr lang="en-US" smtClean="0"/>
              <a:pPr/>
              <a:t>18</a:t>
            </a:fld>
            <a:endParaRPr lang="en-US"/>
          </a:p>
        </p:txBody>
      </p:sp>
      <p:pic>
        <p:nvPicPr>
          <p:cNvPr id="5" name="グラフィックス 4" descr="ストップウォッチ 単色塗りつぶし">
            <a:extLst>
              <a:ext uri="{FF2B5EF4-FFF2-40B4-BE49-F238E27FC236}">
                <a16:creationId xmlns:a16="http://schemas.microsoft.com/office/drawing/2014/main" id="{01E81044-848F-4D31-82FD-184E55AC0F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533E2B83-021D-4255-9A99-6C16C6B28D7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8" name="テキスト ボックス 7">
            <a:extLst>
              <a:ext uri="{FF2B5EF4-FFF2-40B4-BE49-F238E27FC236}">
                <a16:creationId xmlns:a16="http://schemas.microsoft.com/office/drawing/2014/main" id="{DA83D053-4CE0-4C7E-B6D2-0345A5E9F4A9}"/>
              </a:ext>
            </a:extLst>
          </p:cNvPr>
          <p:cNvSpPr txBox="1"/>
          <p:nvPr/>
        </p:nvSpPr>
        <p:spPr>
          <a:xfrm>
            <a:off x="4592674" y="3098107"/>
            <a:ext cx="2388594" cy="2862322"/>
          </a:xfrm>
          <a:prstGeom prst="rect">
            <a:avLst/>
          </a:prstGeom>
          <a:noFill/>
        </p:spPr>
        <p:txBody>
          <a:bodyPr wrap="square" lIns="0" rIns="0" rtlCol="0">
            <a:spAutoFit/>
          </a:bodyPr>
          <a:lstStyle/>
          <a:p>
            <a:pPr algn="l"/>
            <a:r>
              <a:rPr kumimoji="1" lang="ja-JP" altLang="en-US" dirty="0"/>
              <a:t>プロダクト内の状況</a:t>
            </a:r>
            <a:endParaRPr kumimoji="1" lang="en-US" altLang="ja-JP" dirty="0"/>
          </a:p>
          <a:p>
            <a:r>
              <a:rPr kumimoji="1" lang="ja-JP" altLang="en-US" dirty="0"/>
              <a:t>・ログイン時時</a:t>
            </a:r>
            <a:endParaRPr kumimoji="1" lang="en-US" altLang="ja-JP" dirty="0"/>
          </a:p>
          <a:p>
            <a:pPr algn="l"/>
            <a:r>
              <a:rPr kumimoji="1" lang="ja-JP" altLang="en-US" dirty="0"/>
              <a:t>・検索時</a:t>
            </a:r>
            <a:endParaRPr kumimoji="1" lang="en-US" altLang="ja-JP" dirty="0"/>
          </a:p>
          <a:p>
            <a:pPr algn="l"/>
            <a:r>
              <a:rPr kumimoji="1" lang="ja-JP" altLang="en-US" dirty="0"/>
              <a:t>・伝票 </a:t>
            </a:r>
            <a:r>
              <a:rPr kumimoji="1" lang="en-US" altLang="ja-JP" dirty="0"/>
              <a:t>/ </a:t>
            </a:r>
            <a:r>
              <a:rPr kumimoji="1" lang="ja-JP" altLang="en-US" dirty="0"/>
              <a:t>商品登録時</a:t>
            </a:r>
            <a:endParaRPr kumimoji="1" lang="en-US" altLang="ja-JP" dirty="0"/>
          </a:p>
          <a:p>
            <a:pPr algn="l"/>
            <a:r>
              <a:rPr kumimoji="1" lang="ja-JP" altLang="en-US" dirty="0"/>
              <a:t>・商品購入時</a:t>
            </a:r>
            <a:endParaRPr kumimoji="1" lang="en-US" altLang="ja-JP" dirty="0"/>
          </a:p>
          <a:p>
            <a:pPr algn="l"/>
            <a:endParaRPr kumimoji="1" lang="en-US" altLang="ja-JP" dirty="0"/>
          </a:p>
          <a:p>
            <a:pPr algn="l"/>
            <a:r>
              <a:rPr kumimoji="1" lang="ja-JP" altLang="en-US" dirty="0"/>
              <a:t>プロダクト外の状況</a:t>
            </a:r>
            <a:endParaRPr kumimoji="1" lang="en-US" altLang="ja-JP" dirty="0"/>
          </a:p>
          <a:p>
            <a:pPr algn="l"/>
            <a:r>
              <a:rPr kumimoji="1" lang="ja-JP" altLang="en-US" dirty="0"/>
              <a:t>・繁忙期 </a:t>
            </a:r>
            <a:r>
              <a:rPr kumimoji="1" lang="en-US" altLang="ja-JP" dirty="0"/>
              <a:t>( </a:t>
            </a:r>
            <a:r>
              <a:rPr kumimoji="1" lang="ja-JP" altLang="en-US" dirty="0"/>
              <a:t>決算期など</a:t>
            </a:r>
            <a:r>
              <a:rPr kumimoji="1" lang="en-US" altLang="ja-JP" dirty="0"/>
              <a:t> )</a:t>
            </a:r>
          </a:p>
          <a:p>
            <a:pPr algn="l"/>
            <a:r>
              <a:rPr kumimoji="1" lang="ja-JP" altLang="en-US" dirty="0"/>
              <a:t>・季節</a:t>
            </a:r>
            <a:endParaRPr kumimoji="1" lang="en-US" altLang="ja-JP" dirty="0"/>
          </a:p>
          <a:p>
            <a:pPr algn="l"/>
            <a:r>
              <a:rPr kumimoji="1" lang="ja-JP" altLang="en-US" dirty="0"/>
              <a:t>・法制度改正</a:t>
            </a:r>
            <a:endParaRPr kumimoji="1" lang="en-US" altLang="ja-JP" dirty="0"/>
          </a:p>
        </p:txBody>
      </p:sp>
      <p:sp>
        <p:nvSpPr>
          <p:cNvPr id="9" name="矢印: 五方向 8">
            <a:extLst>
              <a:ext uri="{FF2B5EF4-FFF2-40B4-BE49-F238E27FC236}">
                <a16:creationId xmlns:a16="http://schemas.microsoft.com/office/drawing/2014/main" id="{A14D5EE5-EB50-495E-893F-06ECDF6387FA}"/>
              </a:ext>
            </a:extLst>
          </p:cNvPr>
          <p:cNvSpPr/>
          <p:nvPr/>
        </p:nvSpPr>
        <p:spPr>
          <a:xfrm>
            <a:off x="1174287" y="2507176"/>
            <a:ext cx="2947870"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1. </a:t>
            </a:r>
            <a:r>
              <a:rPr kumimoji="1" lang="ja-JP" altLang="en-US" sz="2400" dirty="0">
                <a:solidFill>
                  <a:schemeClr val="tx1"/>
                </a:solidFill>
              </a:rPr>
              <a:t>どんな影響で</a:t>
            </a:r>
            <a:r>
              <a:rPr kumimoji="1" lang="en-US" altLang="ja-JP" sz="2400" dirty="0">
                <a:solidFill>
                  <a:schemeClr val="tx1"/>
                </a:solidFill>
              </a:rPr>
              <a:t>?</a:t>
            </a:r>
            <a:r>
              <a:rPr kumimoji="1" lang="ja-JP" altLang="en-US" sz="2400" dirty="0">
                <a:solidFill>
                  <a:schemeClr val="tx1"/>
                </a:solidFill>
              </a:rPr>
              <a:t> </a:t>
            </a:r>
          </a:p>
        </p:txBody>
      </p:sp>
      <p:sp>
        <p:nvSpPr>
          <p:cNvPr id="10" name="矢印: 五方向 9">
            <a:extLst>
              <a:ext uri="{FF2B5EF4-FFF2-40B4-BE49-F238E27FC236}">
                <a16:creationId xmlns:a16="http://schemas.microsoft.com/office/drawing/2014/main" id="{9B1C5ED1-2273-4F5B-A19A-0431F39AF714}"/>
              </a:ext>
            </a:extLst>
          </p:cNvPr>
          <p:cNvSpPr/>
          <p:nvPr/>
        </p:nvSpPr>
        <p:spPr>
          <a:xfrm>
            <a:off x="4510425" y="2507176"/>
            <a:ext cx="2947870"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2.</a:t>
            </a:r>
            <a:r>
              <a:rPr kumimoji="1" lang="ja-JP" altLang="en-US" sz="2400" dirty="0">
                <a:solidFill>
                  <a:schemeClr val="tx1"/>
                </a:solidFill>
              </a:rPr>
              <a:t> 何する時 </a:t>
            </a:r>
            <a:r>
              <a:rPr kumimoji="1" lang="en-US" altLang="ja-JP" sz="2400" dirty="0">
                <a:solidFill>
                  <a:schemeClr val="tx1"/>
                </a:solidFill>
              </a:rPr>
              <a:t>? </a:t>
            </a:r>
            <a:endParaRPr kumimoji="1" lang="ja-JP" altLang="en-US" sz="2400" dirty="0">
              <a:solidFill>
                <a:schemeClr val="tx1"/>
              </a:solidFill>
            </a:endParaRPr>
          </a:p>
        </p:txBody>
      </p:sp>
      <p:sp>
        <p:nvSpPr>
          <p:cNvPr id="13" name="矢印: 五方向 12">
            <a:extLst>
              <a:ext uri="{FF2B5EF4-FFF2-40B4-BE49-F238E27FC236}">
                <a16:creationId xmlns:a16="http://schemas.microsoft.com/office/drawing/2014/main" id="{EDE98C16-0B1D-4E9B-AF68-39CE355CE958}"/>
              </a:ext>
            </a:extLst>
          </p:cNvPr>
          <p:cNvSpPr/>
          <p:nvPr/>
        </p:nvSpPr>
        <p:spPr>
          <a:xfrm>
            <a:off x="8121470" y="2507176"/>
            <a:ext cx="2947870"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3.</a:t>
            </a:r>
            <a:r>
              <a:rPr kumimoji="1" lang="ja-JP" altLang="en-US" sz="2400" dirty="0">
                <a:solidFill>
                  <a:schemeClr val="tx1"/>
                </a:solidFill>
              </a:rPr>
              <a:t> 課題は </a:t>
            </a:r>
            <a:r>
              <a:rPr kumimoji="1" lang="en-US" altLang="ja-JP" sz="2400" dirty="0">
                <a:solidFill>
                  <a:schemeClr val="tx1"/>
                </a:solidFill>
              </a:rPr>
              <a:t>?</a:t>
            </a:r>
            <a:endParaRPr kumimoji="1" lang="ja-JP" altLang="en-US" sz="2400" dirty="0">
              <a:solidFill>
                <a:schemeClr val="tx1"/>
              </a:solidFill>
            </a:endParaRPr>
          </a:p>
        </p:txBody>
      </p:sp>
      <p:sp>
        <p:nvSpPr>
          <p:cNvPr id="14" name="テキスト ボックス 13">
            <a:extLst>
              <a:ext uri="{FF2B5EF4-FFF2-40B4-BE49-F238E27FC236}">
                <a16:creationId xmlns:a16="http://schemas.microsoft.com/office/drawing/2014/main" id="{D404A549-8E95-4961-B76C-CB3BF9C6EE88}"/>
              </a:ext>
            </a:extLst>
          </p:cNvPr>
          <p:cNvSpPr txBox="1"/>
          <p:nvPr/>
        </p:nvSpPr>
        <p:spPr>
          <a:xfrm>
            <a:off x="8121469" y="3098107"/>
            <a:ext cx="2743199" cy="1200329"/>
          </a:xfrm>
          <a:prstGeom prst="rect">
            <a:avLst/>
          </a:prstGeom>
          <a:noFill/>
        </p:spPr>
        <p:txBody>
          <a:bodyPr wrap="square" lIns="0" rIns="0" rtlCol="0">
            <a:spAutoFit/>
          </a:bodyPr>
          <a:lstStyle/>
          <a:p>
            <a:pPr algn="l"/>
            <a:r>
              <a:rPr kumimoji="1" lang="ja-JP" altLang="en-US" dirty="0"/>
              <a:t>・～をする気にならない</a:t>
            </a:r>
            <a:endParaRPr kumimoji="1" lang="en-US" altLang="ja-JP" dirty="0"/>
          </a:p>
          <a:p>
            <a:pPr algn="l"/>
            <a:r>
              <a:rPr kumimoji="1" lang="ja-JP" altLang="en-US" dirty="0"/>
              <a:t>・～することができない</a:t>
            </a:r>
            <a:endParaRPr kumimoji="1" lang="en-US" altLang="ja-JP" dirty="0"/>
          </a:p>
          <a:p>
            <a:pPr algn="l"/>
            <a:r>
              <a:rPr kumimoji="1" lang="ja-JP" altLang="en-US" dirty="0"/>
              <a:t>・時間内にできない</a:t>
            </a:r>
            <a:endParaRPr kumimoji="1" lang="en-US" altLang="ja-JP" dirty="0"/>
          </a:p>
          <a:p>
            <a:pPr algn="l"/>
            <a:r>
              <a:rPr kumimoji="1" lang="ja-JP" altLang="en-US" dirty="0"/>
              <a:t>・予算内にできない</a:t>
            </a:r>
            <a:endParaRPr kumimoji="1" lang="en-US" altLang="ja-JP" dirty="0"/>
          </a:p>
        </p:txBody>
      </p:sp>
      <p:sp>
        <p:nvSpPr>
          <p:cNvPr id="18" name="テキスト ボックス 17">
            <a:extLst>
              <a:ext uri="{FF2B5EF4-FFF2-40B4-BE49-F238E27FC236}">
                <a16:creationId xmlns:a16="http://schemas.microsoft.com/office/drawing/2014/main" id="{1C470D06-25B2-4AC1-A970-0279CF775DC5}"/>
              </a:ext>
            </a:extLst>
          </p:cNvPr>
          <p:cNvSpPr txBox="1"/>
          <p:nvPr/>
        </p:nvSpPr>
        <p:spPr>
          <a:xfrm>
            <a:off x="1174287" y="3095459"/>
            <a:ext cx="3142074" cy="2862322"/>
          </a:xfrm>
          <a:prstGeom prst="rect">
            <a:avLst/>
          </a:prstGeom>
          <a:noFill/>
        </p:spPr>
        <p:txBody>
          <a:bodyPr wrap="square" lIns="0" rIns="0" rtlCol="0">
            <a:spAutoFit/>
          </a:bodyPr>
          <a:lstStyle/>
          <a:p>
            <a:pPr algn="l"/>
            <a:r>
              <a:rPr kumimoji="1" lang="ja-JP" altLang="en-US" dirty="0"/>
              <a:t>顧客自身の視点</a:t>
            </a:r>
          </a:p>
          <a:p>
            <a:pPr algn="l"/>
            <a:r>
              <a:rPr kumimoji="1" lang="ja-JP" altLang="en-US" dirty="0"/>
              <a:t>・業務遂行</a:t>
            </a:r>
            <a:endParaRPr kumimoji="1" lang="en-US" altLang="ja-JP" dirty="0"/>
          </a:p>
          <a:p>
            <a:pPr algn="l"/>
            <a:r>
              <a:rPr kumimoji="1" lang="ja-JP" altLang="en-US" dirty="0"/>
              <a:t>・作業効率化</a:t>
            </a:r>
            <a:endParaRPr kumimoji="1" lang="en-US" altLang="ja-JP" dirty="0"/>
          </a:p>
          <a:p>
            <a:pPr algn="l"/>
            <a:endParaRPr kumimoji="1" lang="en-US" altLang="ja-JP" dirty="0"/>
          </a:p>
          <a:p>
            <a:pPr algn="l"/>
            <a:r>
              <a:rPr kumimoji="1" lang="ja-JP" altLang="en-US" dirty="0"/>
              <a:t>顧客の組織の影響</a:t>
            </a:r>
          </a:p>
          <a:p>
            <a:pPr algn="l"/>
            <a:r>
              <a:rPr kumimoji="1" lang="ja-JP" altLang="en-US" dirty="0"/>
              <a:t>・企業ミッション</a:t>
            </a:r>
            <a:endParaRPr kumimoji="1" lang="en-US" altLang="ja-JP" dirty="0"/>
          </a:p>
          <a:p>
            <a:pPr algn="l"/>
            <a:r>
              <a:rPr kumimoji="1" lang="ja-JP" altLang="en-US" dirty="0"/>
              <a:t>・企業規模</a:t>
            </a:r>
            <a:endParaRPr kumimoji="1" lang="en-US" altLang="ja-JP" dirty="0"/>
          </a:p>
          <a:p>
            <a:pPr algn="l"/>
            <a:endParaRPr kumimoji="1" lang="en-US" altLang="ja-JP" dirty="0"/>
          </a:p>
          <a:p>
            <a:pPr algn="l"/>
            <a:r>
              <a:rPr kumimoji="1" lang="ja-JP" altLang="en-US" dirty="0"/>
              <a:t>顧客の組織の環境の影響</a:t>
            </a:r>
            <a:endParaRPr kumimoji="1" lang="en-US" altLang="ja-JP" dirty="0"/>
          </a:p>
          <a:p>
            <a:pPr algn="l"/>
            <a:r>
              <a:rPr kumimoji="1" lang="ja-JP" altLang="en-US" dirty="0"/>
              <a:t>・社会情勢</a:t>
            </a:r>
          </a:p>
        </p:txBody>
      </p:sp>
      <p:sp>
        <p:nvSpPr>
          <p:cNvPr id="19" name="テキスト ボックス 18">
            <a:extLst>
              <a:ext uri="{FF2B5EF4-FFF2-40B4-BE49-F238E27FC236}">
                <a16:creationId xmlns:a16="http://schemas.microsoft.com/office/drawing/2014/main" id="{50D05E7A-6E69-4F66-9430-7A40690AAB5C}"/>
              </a:ext>
            </a:extLst>
          </p:cNvPr>
          <p:cNvSpPr txBox="1"/>
          <p:nvPr/>
        </p:nvSpPr>
        <p:spPr>
          <a:xfrm>
            <a:off x="2891373"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20" name="テキスト ボックス 19">
            <a:extLst>
              <a:ext uri="{FF2B5EF4-FFF2-40B4-BE49-F238E27FC236}">
                <a16:creationId xmlns:a16="http://schemas.microsoft.com/office/drawing/2014/main" id="{EB6C134A-B16E-40D4-AD73-D6AA171B6DF7}"/>
              </a:ext>
            </a:extLst>
          </p:cNvPr>
          <p:cNvSpPr txBox="1"/>
          <p:nvPr/>
        </p:nvSpPr>
        <p:spPr>
          <a:xfrm>
            <a:off x="6331436"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21" name="テキスト ボックス 20">
            <a:extLst>
              <a:ext uri="{FF2B5EF4-FFF2-40B4-BE49-F238E27FC236}">
                <a16:creationId xmlns:a16="http://schemas.microsoft.com/office/drawing/2014/main" id="{3D7BF3DA-CD2A-4736-8108-822B11BBC0B5}"/>
              </a:ext>
            </a:extLst>
          </p:cNvPr>
          <p:cNvSpPr txBox="1"/>
          <p:nvPr/>
        </p:nvSpPr>
        <p:spPr>
          <a:xfrm>
            <a:off x="9942481"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Tree>
    <p:extLst>
      <p:ext uri="{BB962C8B-B14F-4D97-AF65-F5344CB8AC3E}">
        <p14:creationId xmlns:p14="http://schemas.microsoft.com/office/powerpoint/2010/main" val="12061286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31697A-2AEB-4400-BD37-0C86D582EC71}"/>
              </a:ext>
            </a:extLst>
          </p:cNvPr>
          <p:cNvSpPr>
            <a:spLocks noGrp="1"/>
          </p:cNvSpPr>
          <p:nvPr>
            <p:ph type="title"/>
          </p:nvPr>
        </p:nvSpPr>
        <p:spPr/>
        <p:txBody>
          <a:bodyPr/>
          <a:lstStyle/>
          <a:p>
            <a:r>
              <a:rPr kumimoji="1" lang="en-US" altLang="ja-JP" b="0" dirty="0"/>
              <a:t>2. </a:t>
            </a:r>
            <a:r>
              <a:rPr kumimoji="1" lang="ja-JP" altLang="en-US" sz="4000" b="0" dirty="0">
                <a:solidFill>
                  <a:schemeClr val="tx1"/>
                </a:solidFill>
              </a:rPr>
              <a:t>ビジネス課題を洗い出し、点数をつける</a:t>
            </a:r>
            <a:endParaRPr kumimoji="1" lang="ja-JP" altLang="en-US" dirty="0"/>
          </a:p>
        </p:txBody>
      </p:sp>
      <p:sp>
        <p:nvSpPr>
          <p:cNvPr id="3" name="コンテンツ プレースホルダー 2">
            <a:extLst>
              <a:ext uri="{FF2B5EF4-FFF2-40B4-BE49-F238E27FC236}">
                <a16:creationId xmlns:a16="http://schemas.microsoft.com/office/drawing/2014/main" id="{7A77AFEB-1D9A-4B3A-88DF-136A91F0FB30}"/>
              </a:ext>
            </a:extLst>
          </p:cNvPr>
          <p:cNvSpPr>
            <a:spLocks noGrp="1"/>
          </p:cNvSpPr>
          <p:nvPr>
            <p:ph idx="1"/>
          </p:nvPr>
        </p:nvSpPr>
        <p:spPr>
          <a:xfrm>
            <a:off x="425038" y="1371600"/>
            <a:ext cx="11424062" cy="984885"/>
          </a:xfrm>
        </p:spPr>
        <p:txBody>
          <a:bodyPr/>
          <a:lstStyle/>
          <a:p>
            <a:r>
              <a:rPr kumimoji="1" lang="en-US" altLang="ja-JP" dirty="0"/>
              <a:t>[ </a:t>
            </a:r>
            <a:r>
              <a:rPr kumimoji="1" lang="ja-JP" altLang="en-US" dirty="0"/>
              <a:t>個人ワーク</a:t>
            </a:r>
            <a:r>
              <a:rPr kumimoji="1" lang="en-US" altLang="ja-JP" dirty="0"/>
              <a:t> ] </a:t>
            </a:r>
            <a:r>
              <a:rPr kumimoji="1" lang="ja-JP" altLang="en-US" dirty="0"/>
              <a:t>プロダクトを顧客に訴求する各フェーズで抱えている課題を書き出す。</a:t>
            </a:r>
            <a:endParaRPr kumimoji="1" lang="en-US" altLang="ja-JP" dirty="0"/>
          </a:p>
          <a:p>
            <a:r>
              <a:rPr kumimoji="1" lang="ja-JP" altLang="en-US" sz="2400" b="1" dirty="0"/>
              <a:t>最後の </a:t>
            </a:r>
            <a:r>
              <a:rPr kumimoji="1" lang="en-US" altLang="ja-JP" sz="2400" b="1" dirty="0"/>
              <a:t>1 </a:t>
            </a:r>
            <a:r>
              <a:rPr kumimoji="1" lang="ja-JP" altLang="en-US" sz="2400" b="1" dirty="0"/>
              <a:t>分で、重要と考える度合いに応じ </a:t>
            </a:r>
            <a:r>
              <a:rPr kumimoji="1" lang="en-US" altLang="ja-JP" b="1" dirty="0"/>
              <a:t>3</a:t>
            </a:r>
            <a:r>
              <a:rPr kumimoji="1" lang="en-US" altLang="ja-JP" sz="2400" b="1" dirty="0"/>
              <a:t> </a:t>
            </a:r>
            <a:r>
              <a:rPr kumimoji="1" lang="ja-JP" altLang="en-US" sz="2400" b="1" dirty="0"/>
              <a:t>から </a:t>
            </a:r>
            <a:r>
              <a:rPr kumimoji="1" lang="en-US" altLang="ja-JP" b="1" dirty="0"/>
              <a:t>1</a:t>
            </a:r>
            <a:r>
              <a:rPr kumimoji="1" lang="en-US" altLang="ja-JP" sz="2400" b="1" dirty="0"/>
              <a:t> </a:t>
            </a:r>
            <a:r>
              <a:rPr kumimoji="1" lang="ja-JP" altLang="en-US" sz="2400" b="1" dirty="0"/>
              <a:t>の点数をつけてください。</a:t>
            </a:r>
            <a:endParaRPr kumimoji="1" lang="en-US" altLang="ja-JP" sz="2400" b="1" dirty="0"/>
          </a:p>
        </p:txBody>
      </p:sp>
      <p:sp>
        <p:nvSpPr>
          <p:cNvPr id="4" name="スライド番号プレースホルダー 3">
            <a:extLst>
              <a:ext uri="{FF2B5EF4-FFF2-40B4-BE49-F238E27FC236}">
                <a16:creationId xmlns:a16="http://schemas.microsoft.com/office/drawing/2014/main" id="{42E5E1FC-B151-4FCB-9A8F-E8B558F1BF22}"/>
              </a:ext>
            </a:extLst>
          </p:cNvPr>
          <p:cNvSpPr>
            <a:spLocks noGrp="1"/>
          </p:cNvSpPr>
          <p:nvPr>
            <p:ph type="sldNum" sz="quarter" idx="4"/>
          </p:nvPr>
        </p:nvSpPr>
        <p:spPr/>
        <p:txBody>
          <a:bodyPr/>
          <a:lstStyle/>
          <a:p>
            <a:fld id="{DC503246-BBCE-4F0A-BCDC-08FC4C52637D}" type="slidenum">
              <a:rPr lang="en-US" smtClean="0"/>
              <a:pPr/>
              <a:t>19</a:t>
            </a:fld>
            <a:endParaRPr lang="en-US"/>
          </a:p>
        </p:txBody>
      </p:sp>
      <p:pic>
        <p:nvPicPr>
          <p:cNvPr id="5" name="グラフィックス 4" descr="ストップウォッチ 単色塗りつぶし">
            <a:extLst>
              <a:ext uri="{FF2B5EF4-FFF2-40B4-BE49-F238E27FC236}">
                <a16:creationId xmlns:a16="http://schemas.microsoft.com/office/drawing/2014/main" id="{01E81044-848F-4D31-82FD-184E55AC0F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533E2B83-021D-4255-9A99-6C16C6B28D7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6" name="矢印: 五方向 15">
            <a:extLst>
              <a:ext uri="{FF2B5EF4-FFF2-40B4-BE49-F238E27FC236}">
                <a16:creationId xmlns:a16="http://schemas.microsoft.com/office/drawing/2014/main" id="{74FB02DE-02D1-4D95-818E-870670E37B9F}"/>
              </a:ext>
            </a:extLst>
          </p:cNvPr>
          <p:cNvSpPr/>
          <p:nvPr/>
        </p:nvSpPr>
        <p:spPr>
          <a:xfrm>
            <a:off x="574315" y="2738009"/>
            <a:ext cx="2503422"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rPr>
              <a:t>認知獲得</a:t>
            </a:r>
          </a:p>
        </p:txBody>
      </p:sp>
      <p:sp>
        <p:nvSpPr>
          <p:cNvPr id="17" name="矢印: 五方向 16">
            <a:extLst>
              <a:ext uri="{FF2B5EF4-FFF2-40B4-BE49-F238E27FC236}">
                <a16:creationId xmlns:a16="http://schemas.microsoft.com/office/drawing/2014/main" id="{A53C4DF4-8BC6-48F4-81DC-E883CDB8BBE7}"/>
              </a:ext>
            </a:extLst>
          </p:cNvPr>
          <p:cNvSpPr/>
          <p:nvPr/>
        </p:nvSpPr>
        <p:spPr>
          <a:xfrm>
            <a:off x="3294614" y="2738009"/>
            <a:ext cx="2729057"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rPr>
              <a:t>契約獲得</a:t>
            </a:r>
          </a:p>
        </p:txBody>
      </p:sp>
      <p:sp>
        <p:nvSpPr>
          <p:cNvPr id="24" name="矢印: 五方向 23">
            <a:extLst>
              <a:ext uri="{FF2B5EF4-FFF2-40B4-BE49-F238E27FC236}">
                <a16:creationId xmlns:a16="http://schemas.microsoft.com/office/drawing/2014/main" id="{E68EB5D9-B494-4EDA-ADBE-2BFDEA3A4C0B}"/>
              </a:ext>
            </a:extLst>
          </p:cNvPr>
          <p:cNvSpPr/>
          <p:nvPr/>
        </p:nvSpPr>
        <p:spPr>
          <a:xfrm>
            <a:off x="9186482" y="2738009"/>
            <a:ext cx="2729057"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rPr>
              <a:t>利用拡大</a:t>
            </a:r>
          </a:p>
        </p:txBody>
      </p:sp>
      <p:sp>
        <p:nvSpPr>
          <p:cNvPr id="26" name="テキスト ボックス 25">
            <a:extLst>
              <a:ext uri="{FF2B5EF4-FFF2-40B4-BE49-F238E27FC236}">
                <a16:creationId xmlns:a16="http://schemas.microsoft.com/office/drawing/2014/main" id="{928BBE66-0C24-49EE-B2BA-B6D11BE15999}"/>
              </a:ext>
            </a:extLst>
          </p:cNvPr>
          <p:cNvSpPr txBox="1"/>
          <p:nvPr/>
        </p:nvSpPr>
        <p:spPr>
          <a:xfrm>
            <a:off x="3294614" y="3445985"/>
            <a:ext cx="2801386" cy="1200329"/>
          </a:xfrm>
          <a:prstGeom prst="rect">
            <a:avLst/>
          </a:prstGeom>
          <a:noFill/>
        </p:spPr>
        <p:txBody>
          <a:bodyPr wrap="square" lIns="0" rIns="0" rtlCol="0">
            <a:spAutoFit/>
          </a:bodyPr>
          <a:lstStyle/>
          <a:p>
            <a:r>
              <a:rPr kumimoji="1" lang="ja-JP" altLang="en-US" dirty="0"/>
              <a:t>・オンボーディング体験</a:t>
            </a:r>
            <a:endParaRPr kumimoji="1" lang="en-US" altLang="ja-JP" dirty="0"/>
          </a:p>
          <a:p>
            <a:pPr algn="l"/>
            <a:r>
              <a:rPr kumimoji="1" lang="ja-JP" altLang="en-US" dirty="0"/>
              <a:t>・契約手続の煩雑さ</a:t>
            </a:r>
            <a:endParaRPr kumimoji="1" lang="en-US" altLang="ja-JP" dirty="0"/>
          </a:p>
          <a:p>
            <a:pPr algn="l"/>
            <a:r>
              <a:rPr kumimoji="1" lang="ja-JP" altLang="en-US" dirty="0"/>
              <a:t>・移行作業 </a:t>
            </a:r>
            <a:r>
              <a:rPr kumimoji="1" lang="en-US" altLang="ja-JP" dirty="0"/>
              <a:t>/ </a:t>
            </a:r>
            <a:r>
              <a:rPr kumimoji="1" lang="ja-JP" altLang="en-US" dirty="0"/>
              <a:t>手続き</a:t>
            </a:r>
            <a:endParaRPr kumimoji="1" lang="en-US" altLang="ja-JP" dirty="0"/>
          </a:p>
          <a:p>
            <a:pPr algn="l"/>
            <a:r>
              <a:rPr kumimoji="1" lang="ja-JP" altLang="en-US" dirty="0"/>
              <a:t>・利用者向けトレーニング</a:t>
            </a:r>
            <a:endParaRPr kumimoji="1" lang="en-US" altLang="ja-JP" dirty="0"/>
          </a:p>
        </p:txBody>
      </p:sp>
      <p:sp>
        <p:nvSpPr>
          <p:cNvPr id="27" name="テキスト ボックス 26">
            <a:extLst>
              <a:ext uri="{FF2B5EF4-FFF2-40B4-BE49-F238E27FC236}">
                <a16:creationId xmlns:a16="http://schemas.microsoft.com/office/drawing/2014/main" id="{B6C95617-4D65-43B4-92C9-85D55790A04C}"/>
              </a:ext>
            </a:extLst>
          </p:cNvPr>
          <p:cNvSpPr txBox="1"/>
          <p:nvPr/>
        </p:nvSpPr>
        <p:spPr>
          <a:xfrm>
            <a:off x="9186482" y="3445985"/>
            <a:ext cx="2907200" cy="1200329"/>
          </a:xfrm>
          <a:prstGeom prst="rect">
            <a:avLst/>
          </a:prstGeom>
          <a:noFill/>
        </p:spPr>
        <p:txBody>
          <a:bodyPr wrap="square" lIns="0" rIns="0" rtlCol="0">
            <a:spAutoFit/>
          </a:bodyPr>
          <a:lstStyle/>
          <a:p>
            <a:pPr algn="l"/>
            <a:r>
              <a:rPr kumimoji="1" lang="ja-JP" altLang="en-US" b="1" dirty="0"/>
              <a:t>・パーソナライズ</a:t>
            </a:r>
            <a:endParaRPr kumimoji="1" lang="en-US" altLang="ja-JP" b="1" dirty="0"/>
          </a:p>
          <a:p>
            <a:r>
              <a:rPr kumimoji="1" lang="ja-JP" altLang="en-US" dirty="0"/>
              <a:t>・利用量に応じた</a:t>
            </a:r>
            <a:br>
              <a:rPr kumimoji="1" lang="en-US" altLang="ja-JP" dirty="0"/>
            </a:br>
            <a:r>
              <a:rPr kumimoji="1" lang="ja-JP" altLang="en-US" dirty="0"/>
              <a:t>　ディスカウント</a:t>
            </a:r>
            <a:endParaRPr kumimoji="1" lang="en-US" altLang="ja-JP" dirty="0"/>
          </a:p>
          <a:p>
            <a:pPr algn="l"/>
            <a:r>
              <a:rPr kumimoji="1" lang="ja-JP" altLang="en-US" dirty="0"/>
              <a:t>・要望に応じた機能提供</a:t>
            </a:r>
            <a:endParaRPr kumimoji="1" lang="en-US" altLang="ja-JP" dirty="0"/>
          </a:p>
        </p:txBody>
      </p:sp>
      <p:sp>
        <p:nvSpPr>
          <p:cNvPr id="28" name="テキスト ボックス 27">
            <a:extLst>
              <a:ext uri="{FF2B5EF4-FFF2-40B4-BE49-F238E27FC236}">
                <a16:creationId xmlns:a16="http://schemas.microsoft.com/office/drawing/2014/main" id="{A0EB44F6-5109-4230-AAFB-EB7450389502}"/>
              </a:ext>
            </a:extLst>
          </p:cNvPr>
          <p:cNvSpPr txBox="1"/>
          <p:nvPr/>
        </p:nvSpPr>
        <p:spPr>
          <a:xfrm>
            <a:off x="574315" y="3445985"/>
            <a:ext cx="3060606" cy="1477328"/>
          </a:xfrm>
          <a:prstGeom prst="rect">
            <a:avLst/>
          </a:prstGeom>
          <a:noFill/>
        </p:spPr>
        <p:txBody>
          <a:bodyPr wrap="square" lIns="0" rIns="0" rtlCol="0">
            <a:spAutoFit/>
          </a:bodyPr>
          <a:lstStyle/>
          <a:p>
            <a:pPr algn="l"/>
            <a:r>
              <a:rPr kumimoji="1" lang="ja-JP" altLang="en-US" dirty="0"/>
              <a:t>・市場のシェア</a:t>
            </a:r>
            <a:endParaRPr kumimoji="1" lang="en-US" altLang="ja-JP" dirty="0"/>
          </a:p>
          <a:p>
            <a:pPr algn="l"/>
            <a:r>
              <a:rPr kumimoji="1" lang="ja-JP" altLang="en-US" dirty="0"/>
              <a:t>・企業ブランドイメージ</a:t>
            </a:r>
            <a:endParaRPr kumimoji="1" lang="en-US" altLang="ja-JP" dirty="0"/>
          </a:p>
          <a:p>
            <a:pPr algn="l"/>
            <a:r>
              <a:rPr kumimoji="1" lang="ja-JP" altLang="en-US" dirty="0"/>
              <a:t>・利用のはじめやすさ</a:t>
            </a:r>
            <a:endParaRPr kumimoji="1" lang="en-US" altLang="ja-JP" dirty="0"/>
          </a:p>
          <a:p>
            <a:pPr algn="l"/>
            <a:r>
              <a:rPr kumimoji="1" lang="ja-JP" altLang="en-US" dirty="0"/>
              <a:t>・競合との機能差異</a:t>
            </a:r>
            <a:endParaRPr kumimoji="1" lang="en-US" altLang="ja-JP" dirty="0"/>
          </a:p>
          <a:p>
            <a:pPr algn="l"/>
            <a:r>
              <a:rPr kumimoji="1" lang="ja-JP" altLang="en-US" dirty="0"/>
              <a:t>・価格</a:t>
            </a:r>
            <a:endParaRPr kumimoji="1" lang="en-US" altLang="ja-JP" dirty="0"/>
          </a:p>
        </p:txBody>
      </p:sp>
      <p:sp>
        <p:nvSpPr>
          <p:cNvPr id="29" name="テキスト ボックス 28">
            <a:extLst>
              <a:ext uri="{FF2B5EF4-FFF2-40B4-BE49-F238E27FC236}">
                <a16:creationId xmlns:a16="http://schemas.microsoft.com/office/drawing/2014/main" id="{30E9907E-75A9-4364-8BAF-D1DDE3EDFEE8}"/>
              </a:ext>
            </a:extLst>
          </p:cNvPr>
          <p:cNvSpPr txBox="1"/>
          <p:nvPr/>
        </p:nvSpPr>
        <p:spPr>
          <a:xfrm>
            <a:off x="1950878"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30" name="テキスト ボックス 29">
            <a:extLst>
              <a:ext uri="{FF2B5EF4-FFF2-40B4-BE49-F238E27FC236}">
                <a16:creationId xmlns:a16="http://schemas.microsoft.com/office/drawing/2014/main" id="{54A6B37E-0CAE-498D-80F7-D1128EB6258B}"/>
              </a:ext>
            </a:extLst>
          </p:cNvPr>
          <p:cNvSpPr txBox="1"/>
          <p:nvPr/>
        </p:nvSpPr>
        <p:spPr>
          <a:xfrm>
            <a:off x="4896812"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31" name="テキスト ボックス 30">
            <a:extLst>
              <a:ext uri="{FF2B5EF4-FFF2-40B4-BE49-F238E27FC236}">
                <a16:creationId xmlns:a16="http://schemas.microsoft.com/office/drawing/2014/main" id="{A6207E37-CDED-4ACA-8BA7-53217333F0E1}"/>
              </a:ext>
            </a:extLst>
          </p:cNvPr>
          <p:cNvSpPr txBox="1"/>
          <p:nvPr/>
        </p:nvSpPr>
        <p:spPr>
          <a:xfrm>
            <a:off x="9942481"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20" name="矢印: 五方向 19">
            <a:extLst>
              <a:ext uri="{FF2B5EF4-FFF2-40B4-BE49-F238E27FC236}">
                <a16:creationId xmlns:a16="http://schemas.microsoft.com/office/drawing/2014/main" id="{1E282B13-8299-4FBF-8594-C67517AC9809}"/>
              </a:ext>
            </a:extLst>
          </p:cNvPr>
          <p:cNvSpPr/>
          <p:nvPr/>
        </p:nvSpPr>
        <p:spPr>
          <a:xfrm>
            <a:off x="6240548" y="2738009"/>
            <a:ext cx="2729057"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rPr>
              <a:t>利用定着</a:t>
            </a:r>
          </a:p>
        </p:txBody>
      </p:sp>
      <p:sp>
        <p:nvSpPr>
          <p:cNvPr id="21" name="テキスト ボックス 20">
            <a:extLst>
              <a:ext uri="{FF2B5EF4-FFF2-40B4-BE49-F238E27FC236}">
                <a16:creationId xmlns:a16="http://schemas.microsoft.com/office/drawing/2014/main" id="{F62F4B98-0EC8-4B60-AE3B-489CC44C7DA9}"/>
              </a:ext>
            </a:extLst>
          </p:cNvPr>
          <p:cNvSpPr txBox="1"/>
          <p:nvPr/>
        </p:nvSpPr>
        <p:spPr>
          <a:xfrm>
            <a:off x="6227526" y="3445985"/>
            <a:ext cx="2534087" cy="1477328"/>
          </a:xfrm>
          <a:prstGeom prst="rect">
            <a:avLst/>
          </a:prstGeom>
          <a:noFill/>
        </p:spPr>
        <p:txBody>
          <a:bodyPr wrap="square" lIns="0" rIns="0" rtlCol="0">
            <a:spAutoFit/>
          </a:bodyPr>
          <a:lstStyle/>
          <a:p>
            <a:pPr algn="l"/>
            <a:r>
              <a:rPr kumimoji="1" lang="ja-JP" altLang="en-US" dirty="0"/>
              <a:t>・カスタマーサポート</a:t>
            </a:r>
            <a:endParaRPr kumimoji="1" lang="en-US" altLang="ja-JP" dirty="0"/>
          </a:p>
          <a:p>
            <a:pPr algn="l"/>
            <a:r>
              <a:rPr kumimoji="1" lang="ja-JP" altLang="en-US" dirty="0"/>
              <a:t>・運用コスト</a:t>
            </a:r>
            <a:endParaRPr kumimoji="1" lang="en-US" altLang="ja-JP" dirty="0"/>
          </a:p>
          <a:p>
            <a:pPr algn="l"/>
            <a:r>
              <a:rPr kumimoji="1" lang="ja-JP" altLang="en-US" dirty="0"/>
              <a:t>・バージョンアップ</a:t>
            </a:r>
            <a:endParaRPr kumimoji="1" lang="en-US" altLang="ja-JP" dirty="0"/>
          </a:p>
          <a:p>
            <a:pPr algn="l"/>
            <a:r>
              <a:rPr kumimoji="1" lang="ja-JP" altLang="en-US" dirty="0"/>
              <a:t>・オプションの購入</a:t>
            </a:r>
            <a:endParaRPr kumimoji="1" lang="en-US" altLang="ja-JP" dirty="0"/>
          </a:p>
          <a:p>
            <a:pPr algn="l"/>
            <a:r>
              <a:rPr kumimoji="1" lang="ja-JP" altLang="en-US" dirty="0"/>
              <a:t>・追加開発</a:t>
            </a:r>
            <a:endParaRPr kumimoji="1" lang="en-US" altLang="ja-JP" dirty="0"/>
          </a:p>
        </p:txBody>
      </p:sp>
      <p:sp>
        <p:nvSpPr>
          <p:cNvPr id="22" name="テキスト ボックス 21">
            <a:extLst>
              <a:ext uri="{FF2B5EF4-FFF2-40B4-BE49-F238E27FC236}">
                <a16:creationId xmlns:a16="http://schemas.microsoft.com/office/drawing/2014/main" id="{19D3D08A-F97F-4D2B-B5B5-226DD9FC9F85}"/>
              </a:ext>
            </a:extLst>
          </p:cNvPr>
          <p:cNvSpPr txBox="1"/>
          <p:nvPr/>
        </p:nvSpPr>
        <p:spPr>
          <a:xfrm>
            <a:off x="7842746"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Tree>
    <p:extLst>
      <p:ext uri="{BB962C8B-B14F-4D97-AF65-F5344CB8AC3E}">
        <p14:creationId xmlns:p14="http://schemas.microsoft.com/office/powerpoint/2010/main" val="23741322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521156" cy="3862596"/>
          </a:xfrm>
        </p:spPr>
        <p:txBody>
          <a:bodyPr/>
          <a:lstStyle/>
          <a:p>
            <a:pPr marL="457200" indent="-457200">
              <a:buAutoNum type="arabicPeriod"/>
            </a:pPr>
            <a:r>
              <a:rPr lang="ja-JP" altLang="en-US" b="0" i="0" dirty="0">
                <a:solidFill>
                  <a:srgbClr val="111724"/>
                </a:solidFill>
                <a:effectLst/>
                <a:latin typeface="arial" panose="020B0604020202020204" pitchFamily="34" charset="0"/>
              </a:rPr>
              <a:t>🤝 </a:t>
            </a:r>
            <a:r>
              <a:rPr lang="en-US" altLang="ja-JP" b="1" i="0" dirty="0">
                <a:solidFill>
                  <a:srgbClr val="111724"/>
                </a:solidFill>
                <a:effectLst/>
                <a:latin typeface="arial" panose="020B0604020202020204" pitchFamily="34" charset="0"/>
              </a:rPr>
              <a:t>ML Enablement Workshop </a:t>
            </a:r>
            <a:r>
              <a:rPr lang="ja-JP" altLang="en-US" b="1" i="0" dirty="0">
                <a:solidFill>
                  <a:srgbClr val="111724"/>
                </a:solidFill>
                <a:effectLst/>
                <a:latin typeface="arial" panose="020B0604020202020204" pitchFamily="34" charset="0"/>
              </a:rPr>
              <a:t>の開催条件を満たしている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プロダクトマネージャー、データサイエンティスト、開発者がそろっている。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経営層からの支持がある。</a:t>
            </a:r>
            <a:br>
              <a:rPr lang="en-US" altLang="ja-JP" b="0" i="0" dirty="0">
                <a:solidFill>
                  <a:srgbClr val="111724"/>
                </a:solidFill>
                <a:effectLst/>
                <a:latin typeface="arial" panose="020B0604020202020204" pitchFamily="34" charset="0"/>
              </a:rPr>
            </a:br>
            <a:r>
              <a:rPr lang="ja-JP" altLang="en-US" dirty="0">
                <a:solidFill>
                  <a:srgbClr val="111724"/>
                </a:solidFill>
                <a:latin typeface="arial" panose="020B0604020202020204" pitchFamily="34" charset="0"/>
              </a:rPr>
              <a:t>経営層も含めた参加者全員がワークショップで求められる役割を理解している。</a:t>
            </a:r>
            <a:endParaRPr lang="en-US" altLang="ja-JP" b="0" i="0" dirty="0">
              <a:solidFill>
                <a:srgbClr val="111724"/>
              </a:solidFill>
              <a:effectLst/>
              <a:latin typeface="arial" panose="020B0604020202020204" pitchFamily="34" charset="0"/>
            </a:endParaRPr>
          </a:p>
          <a:p>
            <a:pPr marL="457200" indent="-457200">
              <a:buAutoNum type="arabicPeriod"/>
            </a:pPr>
            <a:r>
              <a:rPr lang="ja-JP" altLang="en-US" b="0" i="0" dirty="0">
                <a:solidFill>
                  <a:srgbClr val="111724"/>
                </a:solidFill>
                <a:effectLst/>
                <a:latin typeface="arial" panose="020B0604020202020204" pitchFamily="34" charset="0"/>
              </a:rPr>
              <a:t>🎯 </a:t>
            </a:r>
            <a:r>
              <a:rPr lang="en-US" altLang="ja-JP" b="1" dirty="0">
                <a:solidFill>
                  <a:srgbClr val="111724"/>
                </a:solidFill>
                <a:latin typeface="Hiragino Kaku Gothic ProN"/>
              </a:rPr>
              <a:t>AI/ML</a:t>
            </a:r>
            <a:r>
              <a:rPr lang="ja-JP" altLang="en-US" b="1" dirty="0">
                <a:solidFill>
                  <a:srgbClr val="111724"/>
                </a:solidFill>
                <a:latin typeface="Hiragino Kaku Gothic ProN"/>
              </a:rPr>
              <a:t> を組み込み引き付けたいターゲットユーザーが決まっている</a:t>
            </a:r>
            <a:br>
              <a:rPr lang="en-US" altLang="ja-JP" dirty="0">
                <a:solidFill>
                  <a:srgbClr val="111724"/>
                </a:solidFill>
                <a:latin typeface="Hiragino Kaku Gothic ProN"/>
              </a:rPr>
            </a:br>
            <a:r>
              <a:rPr lang="ja-JP" altLang="en-US" dirty="0">
                <a:solidFill>
                  <a:srgbClr val="111724"/>
                </a:solidFill>
                <a:latin typeface="Hiragino Kaku Gothic ProN"/>
              </a:rPr>
              <a:t>事前に参加者に共有いただいている前提で勧めます。</a:t>
            </a:r>
            <a:br>
              <a:rPr lang="en-US" altLang="ja-JP" dirty="0">
                <a:solidFill>
                  <a:srgbClr val="111724"/>
                </a:solidFill>
                <a:latin typeface="Hiragino Kaku Gothic ProN"/>
              </a:rPr>
            </a:br>
            <a:r>
              <a:rPr lang="ja-JP" altLang="en-US" dirty="0">
                <a:solidFill>
                  <a:srgbClr val="111724"/>
                </a:solidFill>
                <a:latin typeface="Hiragino Kaku Gothic ProN"/>
              </a:rPr>
              <a:t>ワークショップ冒頭で再度確認するため、準備をお願いします。</a:t>
            </a:r>
            <a:endParaRPr lang="en-US" altLang="ja-JP" dirty="0">
              <a:solidFill>
                <a:srgbClr val="111724"/>
              </a:solidFill>
              <a:latin typeface="Hiragino Kaku Gothic ProN"/>
            </a:endParaRPr>
          </a:p>
          <a:p>
            <a:pPr marL="457200" indent="-457200">
              <a:buAutoNum type="arabicPeriod"/>
            </a:pPr>
            <a:r>
              <a:rPr lang="en-US" altLang="ja-JP" i="0" dirty="0">
                <a:solidFill>
                  <a:srgbClr val="111724"/>
                </a:solidFill>
                <a:effectLst/>
                <a:latin typeface="Hiragino Kaku Gothic ProN"/>
              </a:rPr>
              <a:t>⏲️ </a:t>
            </a:r>
            <a:r>
              <a:rPr lang="en-US" altLang="ja-JP" b="1" i="0" dirty="0">
                <a:solidFill>
                  <a:srgbClr val="111724"/>
                </a:solidFill>
                <a:effectLst/>
                <a:latin typeface="Hiragino Kaku Gothic ProN"/>
              </a:rPr>
              <a:t>Day2 </a:t>
            </a:r>
            <a:r>
              <a:rPr lang="ja-JP" altLang="en-US" b="1" i="0" dirty="0">
                <a:solidFill>
                  <a:srgbClr val="111724"/>
                </a:solidFill>
                <a:effectLst/>
                <a:latin typeface="Hiragino Kaku Gothic ProN"/>
              </a:rPr>
              <a:t>改善編までの間に、 </a:t>
            </a:r>
            <a:r>
              <a:rPr lang="en-US" altLang="ja-JP" b="1" i="0" dirty="0">
                <a:solidFill>
                  <a:srgbClr val="111724"/>
                </a:solidFill>
                <a:effectLst/>
                <a:latin typeface="Hiragino Kaku Gothic ProN"/>
              </a:rPr>
              <a:t>1~3 </a:t>
            </a:r>
            <a:r>
              <a:rPr lang="ja-JP" altLang="en-US" b="1" i="0" dirty="0">
                <a:solidFill>
                  <a:srgbClr val="111724"/>
                </a:solidFill>
                <a:effectLst/>
                <a:latin typeface="Hiragino Kaku Gothic ProN"/>
              </a:rPr>
              <a:t>時間の参加メンバーで集まる場を確保している</a:t>
            </a:r>
            <a:br>
              <a:rPr lang="en-US" altLang="ja-JP" i="0" dirty="0">
                <a:solidFill>
                  <a:srgbClr val="111724"/>
                </a:solidFill>
                <a:effectLst/>
                <a:latin typeface="Hiragino Kaku Gothic ProN"/>
              </a:rPr>
            </a:br>
            <a:r>
              <a:rPr lang="en-US" altLang="ja-JP" i="0" dirty="0">
                <a:solidFill>
                  <a:srgbClr val="111724"/>
                </a:solidFill>
                <a:effectLst/>
                <a:latin typeface="Hiragino Kaku Gothic ProN"/>
              </a:rPr>
              <a:t>Day1 </a:t>
            </a:r>
            <a:r>
              <a:rPr lang="ja-JP" altLang="en-US" i="0" dirty="0">
                <a:solidFill>
                  <a:srgbClr val="111724"/>
                </a:solidFill>
                <a:effectLst/>
                <a:latin typeface="Hiragino Kaku Gothic ProN"/>
              </a:rPr>
              <a:t>実践編の振り返りと、 </a:t>
            </a:r>
            <a:r>
              <a:rPr lang="en-US" altLang="ja-JP" i="0" dirty="0">
                <a:solidFill>
                  <a:srgbClr val="111724"/>
                </a:solidFill>
                <a:effectLst/>
                <a:latin typeface="Hiragino Kaku Gothic ProN"/>
              </a:rPr>
              <a:t>Day2 </a:t>
            </a:r>
            <a:r>
              <a:rPr lang="ja-JP" altLang="en-US" i="0" dirty="0">
                <a:solidFill>
                  <a:srgbClr val="111724"/>
                </a:solidFill>
                <a:effectLst/>
                <a:latin typeface="Hiragino Kaku Gothic ProN"/>
              </a:rPr>
              <a:t>の進め方を設計するために必要です。</a:t>
            </a:r>
            <a:endParaRPr kumimoji="1" lang="en-US" altLang="ja-JP" dirty="0">
              <a:solidFill>
                <a:srgbClr val="111724"/>
              </a:solidFill>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2</a:t>
            </a:fld>
            <a:endParaRPr lang="en-US"/>
          </a:p>
        </p:txBody>
      </p:sp>
    </p:spTree>
    <p:extLst>
      <p:ext uri="{BB962C8B-B14F-4D97-AF65-F5344CB8AC3E}">
        <p14:creationId xmlns:p14="http://schemas.microsoft.com/office/powerpoint/2010/main" val="9498787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四角形: メモ 39">
            <a:extLst>
              <a:ext uri="{FF2B5EF4-FFF2-40B4-BE49-F238E27FC236}">
                <a16:creationId xmlns:a16="http://schemas.microsoft.com/office/drawing/2014/main" id="{9D173CCC-6245-4963-8B8C-69EEFBFD57AC}"/>
              </a:ext>
            </a:extLst>
          </p:cNvPr>
          <p:cNvSpPr/>
          <p:nvPr/>
        </p:nvSpPr>
        <p:spPr>
          <a:xfrm rot="21255170">
            <a:off x="3638234" y="438399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A416E072-F4BE-475B-ABE1-65B3D40DCDD2}"/>
              </a:ext>
            </a:extLst>
          </p:cNvPr>
          <p:cNvSpPr/>
          <p:nvPr/>
        </p:nvSpPr>
        <p:spPr>
          <a:xfrm rot="21255170">
            <a:off x="3547318" y="4265655"/>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1" name="四角形: メモ 40">
            <a:extLst>
              <a:ext uri="{FF2B5EF4-FFF2-40B4-BE49-F238E27FC236}">
                <a16:creationId xmlns:a16="http://schemas.microsoft.com/office/drawing/2014/main" id="{0F41E32F-2ECD-457C-BC44-408599D4E7BB}"/>
              </a:ext>
            </a:extLst>
          </p:cNvPr>
          <p:cNvSpPr/>
          <p:nvPr/>
        </p:nvSpPr>
        <p:spPr>
          <a:xfrm rot="21255170">
            <a:off x="4236571" y="42559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2" name="四角形: メモ 41">
            <a:extLst>
              <a:ext uri="{FF2B5EF4-FFF2-40B4-BE49-F238E27FC236}">
                <a16:creationId xmlns:a16="http://schemas.microsoft.com/office/drawing/2014/main" id="{F931C8B5-D6A0-4DF1-975C-AAB2AF7A0C85}"/>
              </a:ext>
            </a:extLst>
          </p:cNvPr>
          <p:cNvSpPr/>
          <p:nvPr/>
        </p:nvSpPr>
        <p:spPr>
          <a:xfrm rot="21255170">
            <a:off x="4787247" y="42559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5" name="四角形: メモ 44">
            <a:extLst>
              <a:ext uri="{FF2B5EF4-FFF2-40B4-BE49-F238E27FC236}">
                <a16:creationId xmlns:a16="http://schemas.microsoft.com/office/drawing/2014/main" id="{3614E305-B764-44AE-8625-319E4592982D}"/>
              </a:ext>
            </a:extLst>
          </p:cNvPr>
          <p:cNvSpPr/>
          <p:nvPr/>
        </p:nvSpPr>
        <p:spPr>
          <a:xfrm rot="21255170">
            <a:off x="6714059" y="435534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6" name="四角形: メモ 45">
            <a:extLst>
              <a:ext uri="{FF2B5EF4-FFF2-40B4-BE49-F238E27FC236}">
                <a16:creationId xmlns:a16="http://schemas.microsoft.com/office/drawing/2014/main" id="{FF9FC225-CC37-4D2D-B202-187F240294DC}"/>
              </a:ext>
            </a:extLst>
          </p:cNvPr>
          <p:cNvSpPr/>
          <p:nvPr/>
        </p:nvSpPr>
        <p:spPr>
          <a:xfrm rot="21255170">
            <a:off x="7284885" y="428675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92" name="直線コネクタ 91">
            <a:extLst>
              <a:ext uri="{FF2B5EF4-FFF2-40B4-BE49-F238E27FC236}">
                <a16:creationId xmlns:a16="http://schemas.microsoft.com/office/drawing/2014/main" id="{D041ADB4-3899-4FCD-8438-D15856FED29F}"/>
              </a:ext>
            </a:extLst>
          </p:cNvPr>
          <p:cNvCxnSpPr>
            <a:cxnSpLocks/>
          </p:cNvCxnSpPr>
          <p:nvPr/>
        </p:nvCxnSpPr>
        <p:spPr>
          <a:xfrm flipV="1">
            <a:off x="1143000" y="473357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44" name="四角形: メモ 43">
            <a:extLst>
              <a:ext uri="{FF2B5EF4-FFF2-40B4-BE49-F238E27FC236}">
                <a16:creationId xmlns:a16="http://schemas.microsoft.com/office/drawing/2014/main" id="{362D39E1-0168-4A55-8F02-B2CA3CB425DD}"/>
              </a:ext>
            </a:extLst>
          </p:cNvPr>
          <p:cNvSpPr/>
          <p:nvPr/>
        </p:nvSpPr>
        <p:spPr>
          <a:xfrm rot="21255170">
            <a:off x="6578534" y="421589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四角形: メモ 78">
            <a:extLst>
              <a:ext uri="{FF2B5EF4-FFF2-40B4-BE49-F238E27FC236}">
                <a16:creationId xmlns:a16="http://schemas.microsoft.com/office/drawing/2014/main" id="{6DD5D1C0-93BC-469A-8DE1-81C30884BD4F}"/>
              </a:ext>
            </a:extLst>
          </p:cNvPr>
          <p:cNvSpPr/>
          <p:nvPr/>
        </p:nvSpPr>
        <p:spPr>
          <a:xfrm rot="20487085">
            <a:off x="6427281" y="41328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9" name="四角形: メモ 88">
            <a:extLst>
              <a:ext uri="{FF2B5EF4-FFF2-40B4-BE49-F238E27FC236}">
                <a16:creationId xmlns:a16="http://schemas.microsoft.com/office/drawing/2014/main" id="{10A11FC0-0BF4-4E75-9E21-D507A81CACB0}"/>
              </a:ext>
            </a:extLst>
          </p:cNvPr>
          <p:cNvSpPr/>
          <p:nvPr/>
        </p:nvSpPr>
        <p:spPr>
          <a:xfrm rot="20487085">
            <a:off x="7095134" y="41328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3" name="四角形: メモ 42">
            <a:extLst>
              <a:ext uri="{FF2B5EF4-FFF2-40B4-BE49-F238E27FC236}">
                <a16:creationId xmlns:a16="http://schemas.microsoft.com/office/drawing/2014/main" id="{F778B119-7941-4DEA-8669-2924B20BB4A0}"/>
              </a:ext>
            </a:extLst>
          </p:cNvPr>
          <p:cNvSpPr/>
          <p:nvPr/>
        </p:nvSpPr>
        <p:spPr>
          <a:xfrm rot="21255170">
            <a:off x="5957090" y="422699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2" name="四角形: メモ 81">
            <a:extLst>
              <a:ext uri="{FF2B5EF4-FFF2-40B4-BE49-F238E27FC236}">
                <a16:creationId xmlns:a16="http://schemas.microsoft.com/office/drawing/2014/main" id="{408FBCD0-0845-4747-B0E8-D13E5C3DF7D4}"/>
              </a:ext>
            </a:extLst>
          </p:cNvPr>
          <p:cNvSpPr/>
          <p:nvPr/>
        </p:nvSpPr>
        <p:spPr>
          <a:xfrm rot="21255170">
            <a:off x="5882475" y="4156013"/>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0" name="テキスト ボックス 79">
            <a:extLst>
              <a:ext uri="{FF2B5EF4-FFF2-40B4-BE49-F238E27FC236}">
                <a16:creationId xmlns:a16="http://schemas.microsoft.com/office/drawing/2014/main" id="{54DD74C3-5D1A-4047-8204-921541457560}"/>
              </a:ext>
            </a:extLst>
          </p:cNvPr>
          <p:cNvSpPr txBox="1"/>
          <p:nvPr/>
        </p:nvSpPr>
        <p:spPr>
          <a:xfrm>
            <a:off x="6451324" y="4202146"/>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83" name="テキスト ボックス 82">
            <a:extLst>
              <a:ext uri="{FF2B5EF4-FFF2-40B4-BE49-F238E27FC236}">
                <a16:creationId xmlns:a16="http://schemas.microsoft.com/office/drawing/2014/main" id="{A91AB382-C158-49E4-B9E5-34FAD032FBF0}"/>
              </a:ext>
            </a:extLst>
          </p:cNvPr>
          <p:cNvSpPr txBox="1"/>
          <p:nvPr/>
        </p:nvSpPr>
        <p:spPr>
          <a:xfrm>
            <a:off x="5923616" y="4182555"/>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90" name="テキスト ボックス 89">
            <a:extLst>
              <a:ext uri="{FF2B5EF4-FFF2-40B4-BE49-F238E27FC236}">
                <a16:creationId xmlns:a16="http://schemas.microsoft.com/office/drawing/2014/main" id="{0DEEAAED-9995-4A28-B968-DAFF76F53982}"/>
              </a:ext>
            </a:extLst>
          </p:cNvPr>
          <p:cNvSpPr txBox="1"/>
          <p:nvPr/>
        </p:nvSpPr>
        <p:spPr>
          <a:xfrm>
            <a:off x="7119177" y="4202146"/>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85" name="テキスト ボックス 84">
            <a:extLst>
              <a:ext uri="{FF2B5EF4-FFF2-40B4-BE49-F238E27FC236}">
                <a16:creationId xmlns:a16="http://schemas.microsoft.com/office/drawing/2014/main" id="{6DCE3108-EAC7-4F4D-A716-F9A3715A8839}"/>
              </a:ext>
            </a:extLst>
          </p:cNvPr>
          <p:cNvSpPr txBox="1"/>
          <p:nvPr/>
        </p:nvSpPr>
        <p:spPr>
          <a:xfrm rot="21392222">
            <a:off x="5800651" y="3691407"/>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ビジネスの課題</a:t>
            </a:r>
          </a:p>
        </p:txBody>
      </p:sp>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kumimoji="1" lang="en-US" altLang="ja-JP" b="0" dirty="0"/>
              <a:t>3.</a:t>
            </a:r>
            <a:r>
              <a:rPr kumimoji="1" lang="ja-JP" altLang="en-US" b="0" dirty="0"/>
              <a:t> 課題をカテゴリにまとめ、点数をつける</a:t>
            </a:r>
            <a:endParaRPr lang="ja-JP" altLang="en-US" dirty="0"/>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7" y="1371600"/>
            <a:ext cx="11540221" cy="1723549"/>
          </a:xfrm>
        </p:spPr>
        <p:txBody>
          <a:bodyPr/>
          <a:lstStyle/>
          <a:p>
            <a:r>
              <a:rPr kumimoji="1" lang="ja-JP" altLang="en-US" dirty="0"/>
              <a:t>書き出した課題を顧客の課題、ビジネスの課題に分けて貼ってください。</a:t>
            </a:r>
            <a:endParaRPr kumimoji="1" lang="en-US" altLang="ja-JP" dirty="0"/>
          </a:p>
          <a:p>
            <a:r>
              <a:rPr kumimoji="1" lang="ja-JP" altLang="en-US" dirty="0"/>
              <a:t>各課題の担当者を決め、担当者は貼られた課題のグループ化とグループ内のポストイットにつけられた点数の合計を計算します。各グループの合計点に応じ、相対的な重要度に応じ </a:t>
            </a:r>
            <a:r>
              <a:rPr kumimoji="1" lang="en-US" altLang="ja-JP" dirty="0"/>
              <a:t>8, 5, 3, 2, 1 </a:t>
            </a:r>
            <a:r>
              <a:rPr kumimoji="1" lang="ja-JP" altLang="en-US" dirty="0"/>
              <a:t>のスコアをつけ、全員に共有してください。 </a:t>
            </a:r>
            <a:endParaRPr kumimoji="1" lang="en-US" altLang="ja-JP" dirty="0"/>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20</a:t>
            </a:fld>
            <a:endParaRPr lang="en-US"/>
          </a:p>
        </p:txBody>
      </p:sp>
      <p:cxnSp>
        <p:nvCxnSpPr>
          <p:cNvPr id="71" name="直線コネクタ 70">
            <a:extLst>
              <a:ext uri="{FF2B5EF4-FFF2-40B4-BE49-F238E27FC236}">
                <a16:creationId xmlns:a16="http://schemas.microsoft.com/office/drawing/2014/main" id="{736967C9-834C-4FE1-A88E-92D3EF83EDFA}"/>
              </a:ext>
            </a:extLst>
          </p:cNvPr>
          <p:cNvCxnSpPr>
            <a:cxnSpLocks/>
          </p:cNvCxnSpPr>
          <p:nvPr/>
        </p:nvCxnSpPr>
        <p:spPr>
          <a:xfrm flipV="1">
            <a:off x="1143000" y="6115433"/>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C5BBBFC5-F6ED-4093-BD6E-029352961E41}"/>
              </a:ext>
            </a:extLst>
          </p:cNvPr>
          <p:cNvCxnSpPr>
            <a:cxnSpLocks/>
          </p:cNvCxnSpPr>
          <p:nvPr/>
        </p:nvCxnSpPr>
        <p:spPr>
          <a:xfrm flipV="1">
            <a:off x="1143000" y="536287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7" name="四角形: メモ 76">
            <a:extLst>
              <a:ext uri="{FF2B5EF4-FFF2-40B4-BE49-F238E27FC236}">
                <a16:creationId xmlns:a16="http://schemas.microsoft.com/office/drawing/2014/main" id="{D375732D-5D8F-4C38-8014-B724C28E8F1F}"/>
              </a:ext>
            </a:extLst>
          </p:cNvPr>
          <p:cNvSpPr/>
          <p:nvPr/>
        </p:nvSpPr>
        <p:spPr>
          <a:xfrm rot="21255170">
            <a:off x="3394034" y="4189270"/>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8" name="四角形: メモ 77">
            <a:extLst>
              <a:ext uri="{FF2B5EF4-FFF2-40B4-BE49-F238E27FC236}">
                <a16:creationId xmlns:a16="http://schemas.microsoft.com/office/drawing/2014/main" id="{9BAB136F-A6F1-443F-84B2-4597D4127708}"/>
              </a:ext>
            </a:extLst>
          </p:cNvPr>
          <p:cNvSpPr/>
          <p:nvPr/>
        </p:nvSpPr>
        <p:spPr>
          <a:xfrm rot="21255170">
            <a:off x="4051007" y="41560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テキスト ボックス 80">
            <a:extLst>
              <a:ext uri="{FF2B5EF4-FFF2-40B4-BE49-F238E27FC236}">
                <a16:creationId xmlns:a16="http://schemas.microsoft.com/office/drawing/2014/main" id="{CB12E960-923A-4F27-95FB-0A6D31538772}"/>
              </a:ext>
            </a:extLst>
          </p:cNvPr>
          <p:cNvSpPr txBox="1"/>
          <p:nvPr/>
        </p:nvSpPr>
        <p:spPr>
          <a:xfrm>
            <a:off x="4086618" y="4210777"/>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84" name="テキスト ボックス 83">
            <a:extLst>
              <a:ext uri="{FF2B5EF4-FFF2-40B4-BE49-F238E27FC236}">
                <a16:creationId xmlns:a16="http://schemas.microsoft.com/office/drawing/2014/main" id="{12FCC05D-6312-4249-9674-7DB8FA58FDFF}"/>
              </a:ext>
            </a:extLst>
          </p:cNvPr>
          <p:cNvSpPr txBox="1"/>
          <p:nvPr/>
        </p:nvSpPr>
        <p:spPr>
          <a:xfrm rot="21392222">
            <a:off x="3311848" y="3761795"/>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86" name="テキスト ボックス 85">
            <a:extLst>
              <a:ext uri="{FF2B5EF4-FFF2-40B4-BE49-F238E27FC236}">
                <a16:creationId xmlns:a16="http://schemas.microsoft.com/office/drawing/2014/main" id="{D701B1ED-2EEB-4D78-B0F3-DCA1D5C13F09}"/>
              </a:ext>
            </a:extLst>
          </p:cNvPr>
          <p:cNvSpPr txBox="1"/>
          <p:nvPr/>
        </p:nvSpPr>
        <p:spPr>
          <a:xfrm>
            <a:off x="3412250" y="4210777"/>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87" name="四角形: メモ 86">
            <a:extLst>
              <a:ext uri="{FF2B5EF4-FFF2-40B4-BE49-F238E27FC236}">
                <a16:creationId xmlns:a16="http://schemas.microsoft.com/office/drawing/2014/main" id="{7B5D45FB-E3D0-45CC-BEF2-7A6FD35ED0A8}"/>
              </a:ext>
            </a:extLst>
          </p:cNvPr>
          <p:cNvSpPr/>
          <p:nvPr/>
        </p:nvSpPr>
        <p:spPr>
          <a:xfrm rot="21255170">
            <a:off x="4679596" y="41560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テキスト ボックス 87">
            <a:extLst>
              <a:ext uri="{FF2B5EF4-FFF2-40B4-BE49-F238E27FC236}">
                <a16:creationId xmlns:a16="http://schemas.microsoft.com/office/drawing/2014/main" id="{034B731E-0831-49D6-B88E-58A89537474F}"/>
              </a:ext>
            </a:extLst>
          </p:cNvPr>
          <p:cNvSpPr txBox="1"/>
          <p:nvPr/>
        </p:nvSpPr>
        <p:spPr>
          <a:xfrm>
            <a:off x="4715207" y="4210777"/>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pic>
        <p:nvPicPr>
          <p:cNvPr id="37" name="グラフィックス 36" descr="ストップウォッチ 単色塗りつぶし">
            <a:extLst>
              <a:ext uri="{FF2B5EF4-FFF2-40B4-BE49-F238E27FC236}">
                <a16:creationId xmlns:a16="http://schemas.microsoft.com/office/drawing/2014/main" id="{0AE4719B-0EC3-4084-9526-233321C7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8" name="テキスト ボックス 37">
            <a:extLst>
              <a:ext uri="{FF2B5EF4-FFF2-40B4-BE49-F238E27FC236}">
                <a16:creationId xmlns:a16="http://schemas.microsoft.com/office/drawing/2014/main" id="{9510C6DE-D0FF-4EA3-A069-F3BB0B07DEF1}"/>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2" name="四角形: 角を丸くする 1">
            <a:extLst>
              <a:ext uri="{FF2B5EF4-FFF2-40B4-BE49-F238E27FC236}">
                <a16:creationId xmlns:a16="http://schemas.microsoft.com/office/drawing/2014/main" id="{E14E674E-E684-43D3-A0DB-EC5014001B93}"/>
              </a:ext>
            </a:extLst>
          </p:cNvPr>
          <p:cNvSpPr/>
          <p:nvPr/>
        </p:nvSpPr>
        <p:spPr>
          <a:xfrm>
            <a:off x="3077497" y="3565970"/>
            <a:ext cx="4965290" cy="132234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 name="矢印: 左 2">
            <a:extLst>
              <a:ext uri="{FF2B5EF4-FFF2-40B4-BE49-F238E27FC236}">
                <a16:creationId xmlns:a16="http://schemas.microsoft.com/office/drawing/2014/main" id="{FDD5AB15-AB11-4CAE-A245-9B16ACCE6D37}"/>
              </a:ext>
            </a:extLst>
          </p:cNvPr>
          <p:cNvSpPr/>
          <p:nvPr/>
        </p:nvSpPr>
        <p:spPr>
          <a:xfrm>
            <a:off x="8142600" y="3954285"/>
            <a:ext cx="676620" cy="514570"/>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7" name="テキスト ボックス 6">
            <a:extLst>
              <a:ext uri="{FF2B5EF4-FFF2-40B4-BE49-F238E27FC236}">
                <a16:creationId xmlns:a16="http://schemas.microsoft.com/office/drawing/2014/main" id="{C7AFAB28-371A-435F-B7C9-EE0850F64285}"/>
              </a:ext>
            </a:extLst>
          </p:cNvPr>
          <p:cNvSpPr txBox="1"/>
          <p:nvPr/>
        </p:nvSpPr>
        <p:spPr>
          <a:xfrm>
            <a:off x="8908026" y="3565970"/>
            <a:ext cx="3175819" cy="2246769"/>
          </a:xfrm>
          <a:prstGeom prst="rect">
            <a:avLst/>
          </a:prstGeom>
          <a:noFill/>
        </p:spPr>
        <p:txBody>
          <a:bodyPr wrap="square" lIns="0" rIns="0" rtlCol="0">
            <a:spAutoFit/>
          </a:bodyPr>
          <a:lstStyle/>
          <a:p>
            <a:r>
              <a:rPr kumimoji="1" lang="ja-JP" altLang="en-US" sz="2000" dirty="0"/>
              <a:t>後続の個人ワークで評価に使用するので、スコアは見やすく書いてください。</a:t>
            </a:r>
            <a:endParaRPr kumimoji="1" lang="en-US" altLang="ja-JP" sz="2000" dirty="0"/>
          </a:p>
          <a:p>
            <a:endParaRPr kumimoji="1" lang="en-US" altLang="ja-JP" sz="2000" dirty="0"/>
          </a:p>
          <a:p>
            <a:r>
              <a:rPr kumimoji="1" lang="en-US" altLang="ja-JP" sz="2000" dirty="0"/>
              <a:t>※</a:t>
            </a:r>
            <a:r>
              <a:rPr kumimoji="1" lang="ja-JP" altLang="en-US" sz="2000" dirty="0"/>
              <a:t>グループ化の方法やスコアに納得いかない場合は </a:t>
            </a:r>
            <a:r>
              <a:rPr kumimoji="1" lang="en-US" altLang="ja-JP" sz="2000" dirty="0"/>
              <a:t>Day2 </a:t>
            </a:r>
            <a:r>
              <a:rPr kumimoji="1" lang="ja-JP" altLang="en-US" sz="2000" dirty="0"/>
              <a:t>で修正してください。</a:t>
            </a:r>
          </a:p>
        </p:txBody>
      </p:sp>
    </p:spTree>
    <p:extLst>
      <p:ext uri="{BB962C8B-B14F-4D97-AF65-F5344CB8AC3E}">
        <p14:creationId xmlns:p14="http://schemas.microsoft.com/office/powerpoint/2010/main" val="28220818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21</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4473678" y="4496323"/>
            <a:ext cx="1386348"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80min</a:t>
            </a:r>
            <a:endParaRPr kumimoji="1" lang="ja-JP" altLang="en-US" dirty="0" err="1"/>
          </a:p>
        </p:txBody>
      </p:sp>
    </p:spTree>
    <p:extLst>
      <p:ext uri="{BB962C8B-B14F-4D97-AF65-F5344CB8AC3E}">
        <p14:creationId xmlns:p14="http://schemas.microsoft.com/office/powerpoint/2010/main" val="13679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t>Listen : </a:t>
            </a:r>
            <a:r>
              <a:rPr lang="ja-JP" altLang="en-US" dirty="0"/>
              <a:t>顧客を知る</a:t>
            </a:r>
            <a:endParaRPr lang="en-US" dirty="0"/>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b="1" dirty="0">
                <a:solidFill>
                  <a:schemeClr val="accent2"/>
                </a:solidFill>
              </a:rPr>
              <a:t>Invent : </a:t>
            </a:r>
            <a:r>
              <a:rPr lang="ja-JP" altLang="en-US" b="1" dirty="0">
                <a:solidFill>
                  <a:schemeClr val="accent2"/>
                </a:solidFill>
              </a:rPr>
              <a:t>解決策を特定する</a:t>
            </a:r>
            <a:endParaRPr lang="en-US" b="1" dirty="0">
              <a:solidFill>
                <a:schemeClr val="accent2"/>
              </a:solidFill>
            </a:endParaRPr>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dirty="0"/>
              <a:t>Test/Iterate : </a:t>
            </a:r>
            <a:r>
              <a:rPr lang="ja-JP" altLang="en-US" dirty="0"/>
              <a:t>評価指標を決める</a:t>
            </a:r>
            <a:endParaRPr lang="en-US" dirty="0"/>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22</a:t>
            </a:fld>
            <a:endParaRPr lang="en-US"/>
          </a:p>
        </p:txBody>
      </p:sp>
    </p:spTree>
    <p:extLst>
      <p:ext uri="{BB962C8B-B14F-4D97-AF65-F5344CB8AC3E}">
        <p14:creationId xmlns:p14="http://schemas.microsoft.com/office/powerpoint/2010/main" val="21796151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en-US" altLang="ja-JP" dirty="0"/>
              <a:t>AI/ML </a:t>
            </a:r>
            <a:r>
              <a:rPr lang="ja-JP" altLang="en-US" dirty="0"/>
              <a:t>による課題解決の理想状態</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23</a:t>
            </a:fld>
            <a:endParaRPr lang="en-US"/>
          </a:p>
        </p:txBody>
      </p:sp>
      <p:sp>
        <p:nvSpPr>
          <p:cNvPr id="36" name="四角形: 角を丸くする 35">
            <a:extLst>
              <a:ext uri="{FF2B5EF4-FFF2-40B4-BE49-F238E27FC236}">
                <a16:creationId xmlns:a16="http://schemas.microsoft.com/office/drawing/2014/main" id="{3B2F3492-AA83-44C5-8881-AADEA3F40A45}"/>
              </a:ext>
            </a:extLst>
          </p:cNvPr>
          <p:cNvSpPr/>
          <p:nvPr/>
        </p:nvSpPr>
        <p:spPr>
          <a:xfrm>
            <a:off x="7010401" y="3800607"/>
            <a:ext cx="2168429" cy="774607"/>
          </a:xfrm>
          <a:prstGeom prst="roundRect">
            <a:avLst/>
          </a:prstGeom>
          <a:solidFill>
            <a:schemeClr val="bg1"/>
          </a:solidFill>
          <a:ln w="25400" cap="flat" cmpd="sng" algn="ctr">
            <a:solidFill>
              <a:schemeClr val="tx1"/>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Experience</a:t>
            </a:r>
            <a:endParaRPr kumimoji="1" lang="ja-JP" altLang="en-US" sz="2000" b="0" i="0" u="none" strike="noStrike" kern="0" cap="none" spc="0" normalizeH="0" baseline="0" noProof="0" dirty="0" err="1">
              <a:ln>
                <a:noFill/>
              </a:ln>
              <a:solidFill>
                <a:srgbClr val="000000"/>
              </a:solidFill>
              <a:effectLst/>
              <a:uLnTx/>
              <a:uFillTx/>
              <a:latin typeface="Amazon Ember" panose="020B0603020204020204" pitchFamily="34" charset="0"/>
              <a:ea typeface="メイリオ" panose="020B0604030504040204" pitchFamily="50" charset="-128"/>
              <a:cs typeface="+mn-cs"/>
            </a:endParaRPr>
          </a:p>
        </p:txBody>
      </p:sp>
      <p:sp>
        <p:nvSpPr>
          <p:cNvPr id="37" name="四角形: 角を丸くする 36">
            <a:extLst>
              <a:ext uri="{FF2B5EF4-FFF2-40B4-BE49-F238E27FC236}">
                <a16:creationId xmlns:a16="http://schemas.microsoft.com/office/drawing/2014/main" id="{E0380F2F-4072-45B9-B9C2-5F09BA62EB1A}"/>
              </a:ext>
            </a:extLst>
          </p:cNvPr>
          <p:cNvSpPr/>
          <p:nvPr/>
        </p:nvSpPr>
        <p:spPr>
          <a:xfrm>
            <a:off x="4755039" y="532512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Traffic</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sp>
        <p:nvSpPr>
          <p:cNvPr id="38" name="四角形: 角を丸くする 37">
            <a:extLst>
              <a:ext uri="{FF2B5EF4-FFF2-40B4-BE49-F238E27FC236}">
                <a16:creationId xmlns:a16="http://schemas.microsoft.com/office/drawing/2014/main" id="{1B29E4B3-4B02-4B33-B061-208699A18CC9}"/>
              </a:ext>
            </a:extLst>
          </p:cNvPr>
          <p:cNvSpPr/>
          <p:nvPr/>
        </p:nvSpPr>
        <p:spPr>
          <a:xfrm>
            <a:off x="2487654" y="380060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cxnSp>
        <p:nvCxnSpPr>
          <p:cNvPr id="39" name="コネクタ: 曲線 38">
            <a:extLst>
              <a:ext uri="{FF2B5EF4-FFF2-40B4-BE49-F238E27FC236}">
                <a16:creationId xmlns:a16="http://schemas.microsoft.com/office/drawing/2014/main" id="{210A5DB0-DDC1-4CE2-BC87-F58A3DBA6CC6}"/>
              </a:ext>
            </a:extLst>
          </p:cNvPr>
          <p:cNvCxnSpPr>
            <a:cxnSpLocks/>
            <a:stCxn id="36" idx="2"/>
            <a:endCxn id="37" idx="3"/>
          </p:cNvCxnSpPr>
          <p:nvPr/>
        </p:nvCxnSpPr>
        <p:spPr>
          <a:xfrm rot="5400000">
            <a:off x="6940433" y="4558248"/>
            <a:ext cx="1137217" cy="1171148"/>
          </a:xfrm>
          <a:prstGeom prst="curvedConnector2">
            <a:avLst/>
          </a:prstGeom>
          <a:noFill/>
          <a:ln w="25400" cap="flat" cmpd="sng" algn="ctr">
            <a:solidFill>
              <a:schemeClr val="tx1"/>
            </a:solidFill>
            <a:prstDash val="solid"/>
            <a:tailEnd type="triangle"/>
          </a:ln>
          <a:effectLst/>
        </p:spPr>
      </p:cxnSp>
      <p:cxnSp>
        <p:nvCxnSpPr>
          <p:cNvPr id="40" name="コネクタ: 曲線 39">
            <a:extLst>
              <a:ext uri="{FF2B5EF4-FFF2-40B4-BE49-F238E27FC236}">
                <a16:creationId xmlns:a16="http://schemas.microsoft.com/office/drawing/2014/main" id="{3CC5FE64-B6C0-43EB-85EE-26E43A96E267}"/>
              </a:ext>
            </a:extLst>
          </p:cNvPr>
          <p:cNvCxnSpPr>
            <a:cxnSpLocks/>
            <a:stCxn id="37" idx="1"/>
            <a:endCxn id="38" idx="2"/>
          </p:cNvCxnSpPr>
          <p:nvPr/>
        </p:nvCxnSpPr>
        <p:spPr>
          <a:xfrm rot="10800000">
            <a:off x="3571868" y="4575214"/>
            <a:ext cx="1183170" cy="1137217"/>
          </a:xfrm>
          <a:prstGeom prst="curvedConnector2">
            <a:avLst/>
          </a:prstGeom>
          <a:noFill/>
          <a:ln w="25400" cap="flat" cmpd="sng" algn="ctr">
            <a:solidFill>
              <a:schemeClr val="tx1"/>
            </a:solidFill>
            <a:prstDash val="solid"/>
            <a:tailEnd type="triangle"/>
          </a:ln>
          <a:effectLst/>
        </p:spPr>
      </p:cxnSp>
      <p:cxnSp>
        <p:nvCxnSpPr>
          <p:cNvPr id="41" name="コネクタ: 曲線 40">
            <a:extLst>
              <a:ext uri="{FF2B5EF4-FFF2-40B4-BE49-F238E27FC236}">
                <a16:creationId xmlns:a16="http://schemas.microsoft.com/office/drawing/2014/main" id="{933535E1-663C-4351-82E9-5BAF754F1896}"/>
              </a:ext>
            </a:extLst>
          </p:cNvPr>
          <p:cNvCxnSpPr>
            <a:cxnSpLocks/>
            <a:stCxn id="38" idx="0"/>
            <a:endCxn id="42" idx="1"/>
          </p:cNvCxnSpPr>
          <p:nvPr/>
        </p:nvCxnSpPr>
        <p:spPr>
          <a:xfrm rot="5400000" flipH="1" flipV="1">
            <a:off x="3594617" y="2640186"/>
            <a:ext cx="1137674" cy="1183170"/>
          </a:xfrm>
          <a:prstGeom prst="curvedConnector2">
            <a:avLst/>
          </a:prstGeom>
          <a:noFill/>
          <a:ln w="25400" cap="flat" cmpd="sng" algn="ctr">
            <a:solidFill>
              <a:schemeClr val="tx1"/>
            </a:solidFill>
            <a:prstDash val="solid"/>
            <a:tailEnd type="triangle"/>
          </a:ln>
          <a:effectLst/>
        </p:spPr>
      </p:cxnSp>
      <p:sp>
        <p:nvSpPr>
          <p:cNvPr id="42" name="四角形: 角を丸くする 41">
            <a:extLst>
              <a:ext uri="{FF2B5EF4-FFF2-40B4-BE49-F238E27FC236}">
                <a16:creationId xmlns:a16="http://schemas.microsoft.com/office/drawing/2014/main" id="{EB4C751D-6EF7-40C0-BE6F-1AD1F657BBD5}"/>
              </a:ext>
            </a:extLst>
          </p:cNvPr>
          <p:cNvSpPr/>
          <p:nvPr/>
        </p:nvSpPr>
        <p:spPr>
          <a:xfrm>
            <a:off x="4755039" y="2275630"/>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Driven</a:t>
            </a:r>
            <a:b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b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Decision</a:t>
            </a:r>
          </a:p>
        </p:txBody>
      </p:sp>
      <p:cxnSp>
        <p:nvCxnSpPr>
          <p:cNvPr id="43" name="コネクタ: 曲線 42">
            <a:extLst>
              <a:ext uri="{FF2B5EF4-FFF2-40B4-BE49-F238E27FC236}">
                <a16:creationId xmlns:a16="http://schemas.microsoft.com/office/drawing/2014/main" id="{39E36C18-AC10-4918-9E23-CEDB765A2CA1}"/>
              </a:ext>
            </a:extLst>
          </p:cNvPr>
          <p:cNvCxnSpPr>
            <a:cxnSpLocks/>
          </p:cNvCxnSpPr>
          <p:nvPr/>
        </p:nvCxnSpPr>
        <p:spPr>
          <a:xfrm>
            <a:off x="6923467" y="2662704"/>
            <a:ext cx="1171148" cy="1137674"/>
          </a:xfrm>
          <a:prstGeom prst="curvedConnector2">
            <a:avLst/>
          </a:prstGeom>
          <a:noFill/>
          <a:ln w="25400" cap="flat" cmpd="sng" algn="ctr">
            <a:solidFill>
              <a:schemeClr val="tx1"/>
            </a:solidFill>
            <a:prstDash val="solid"/>
            <a:tailEnd type="triangle"/>
          </a:ln>
          <a:effectLst/>
        </p:spPr>
      </p:cxnSp>
      <p:sp>
        <p:nvSpPr>
          <p:cNvPr id="44" name="楕円 43">
            <a:extLst>
              <a:ext uri="{FF2B5EF4-FFF2-40B4-BE49-F238E27FC236}">
                <a16:creationId xmlns:a16="http://schemas.microsoft.com/office/drawing/2014/main" id="{F2C9CA26-4545-463D-86FF-136674008C33}"/>
              </a:ext>
            </a:extLst>
          </p:cNvPr>
          <p:cNvSpPr/>
          <p:nvPr/>
        </p:nvSpPr>
        <p:spPr>
          <a:xfrm>
            <a:off x="4867359" y="3364399"/>
            <a:ext cx="1961904" cy="1779424"/>
          </a:xfrm>
          <a:prstGeom prst="ellipse">
            <a:avLst/>
          </a:prstGeom>
          <a:solidFill>
            <a:srgbClr val="FF9900"/>
          </a:solidFill>
          <a:ln w="9525" cap="flat" cmpd="sng" algn="ctr">
            <a:solidFill>
              <a:srgbClr val="FF9900"/>
            </a:solidFill>
            <a:prstDash val="solid"/>
          </a:ln>
          <a:effectLst/>
        </p:spPr>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rPr>
              <a:t>Growth</a:t>
            </a:r>
            <a:endParaRPr kumimoji="1" lang="ja-JP" altLang="en-US"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endParaRPr>
          </a:p>
        </p:txBody>
      </p:sp>
      <p:cxnSp>
        <p:nvCxnSpPr>
          <p:cNvPr id="45" name="コネクタ: 曲線 44">
            <a:extLst>
              <a:ext uri="{FF2B5EF4-FFF2-40B4-BE49-F238E27FC236}">
                <a16:creationId xmlns:a16="http://schemas.microsoft.com/office/drawing/2014/main" id="{268E1CAA-77B2-43C4-B1B0-C35377011F05}"/>
              </a:ext>
            </a:extLst>
          </p:cNvPr>
          <p:cNvCxnSpPr>
            <a:cxnSpLocks/>
            <a:stCxn id="38" idx="0"/>
            <a:endCxn id="36" idx="3"/>
          </p:cNvCxnSpPr>
          <p:nvPr/>
        </p:nvCxnSpPr>
        <p:spPr>
          <a:xfrm rot="16200000" flipH="1">
            <a:off x="6227432" y="1145044"/>
            <a:ext cx="387303" cy="5698431"/>
          </a:xfrm>
          <a:prstGeom prst="curvedConnector4">
            <a:avLst>
              <a:gd name="adj1" fmla="val -727378"/>
              <a:gd name="adj2" fmla="val 103398"/>
            </a:avLst>
          </a:prstGeom>
          <a:noFill/>
          <a:ln w="38100" cap="flat" cmpd="sng" algn="ctr">
            <a:solidFill>
              <a:schemeClr val="tx1"/>
            </a:solidFill>
            <a:prstDash val="solid"/>
            <a:tailEnd type="triangle"/>
          </a:ln>
          <a:effectLst/>
        </p:spPr>
      </p:cxnSp>
      <p:sp>
        <p:nvSpPr>
          <p:cNvPr id="46" name="吹き出し: 角を丸めた四角形 45">
            <a:extLst>
              <a:ext uri="{FF2B5EF4-FFF2-40B4-BE49-F238E27FC236}">
                <a16:creationId xmlns:a16="http://schemas.microsoft.com/office/drawing/2014/main" id="{8D9CF619-AD72-402E-B8A3-4D0F85BFEEA6}"/>
              </a:ext>
            </a:extLst>
          </p:cNvPr>
          <p:cNvSpPr/>
          <p:nvPr/>
        </p:nvSpPr>
        <p:spPr>
          <a:xfrm>
            <a:off x="7869690" y="4774726"/>
            <a:ext cx="3837139" cy="966977"/>
          </a:xfrm>
          <a:prstGeom prst="wedgeRoundRectCallout">
            <a:avLst>
              <a:gd name="adj1" fmla="val -71552"/>
              <a:gd name="adj2" fmla="val 3272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rPr>
              <a:t>②利用増による利益増</a:t>
            </a:r>
          </a:p>
        </p:txBody>
      </p:sp>
      <p:sp>
        <p:nvSpPr>
          <p:cNvPr id="47" name="吹き出し: 角を丸めた四角形 46">
            <a:extLst>
              <a:ext uri="{FF2B5EF4-FFF2-40B4-BE49-F238E27FC236}">
                <a16:creationId xmlns:a16="http://schemas.microsoft.com/office/drawing/2014/main" id="{8A302793-1702-4B50-BD8F-AA33CA92BDCC}"/>
              </a:ext>
            </a:extLst>
          </p:cNvPr>
          <p:cNvSpPr/>
          <p:nvPr/>
        </p:nvSpPr>
        <p:spPr>
          <a:xfrm>
            <a:off x="612888" y="2227181"/>
            <a:ext cx="3273311" cy="1047141"/>
          </a:xfrm>
          <a:prstGeom prst="wedgeRoundRectCallout">
            <a:avLst>
              <a:gd name="adj1" fmla="val 27034"/>
              <a:gd name="adj2" fmla="val 9447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rPr>
              <a:t>③データの蓄積によるモデルの改善</a:t>
            </a:r>
          </a:p>
        </p:txBody>
      </p:sp>
      <p:sp>
        <p:nvSpPr>
          <p:cNvPr id="48" name="吹き出し: 角を丸めた四角形 47">
            <a:extLst>
              <a:ext uri="{FF2B5EF4-FFF2-40B4-BE49-F238E27FC236}">
                <a16:creationId xmlns:a16="http://schemas.microsoft.com/office/drawing/2014/main" id="{E8BE3503-76C6-46F1-8B6B-08BE527716E4}"/>
              </a:ext>
            </a:extLst>
          </p:cNvPr>
          <p:cNvSpPr/>
          <p:nvPr/>
        </p:nvSpPr>
        <p:spPr>
          <a:xfrm>
            <a:off x="8433518" y="1864115"/>
            <a:ext cx="3273311" cy="1137674"/>
          </a:xfrm>
          <a:prstGeom prst="wedgeRoundRectCallout">
            <a:avLst>
              <a:gd name="adj1" fmla="val -41986"/>
              <a:gd name="adj2" fmla="val 10902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rPr>
              <a:t>①顧客体験の改善</a:t>
            </a:r>
          </a:p>
        </p:txBody>
      </p:sp>
      <p:sp>
        <p:nvSpPr>
          <p:cNvPr id="7" name="テキスト ボックス 6">
            <a:extLst>
              <a:ext uri="{FF2B5EF4-FFF2-40B4-BE49-F238E27FC236}">
                <a16:creationId xmlns:a16="http://schemas.microsoft.com/office/drawing/2014/main" id="{5788A74B-790D-49DD-AEB9-10B32F3D4AC7}"/>
              </a:ext>
            </a:extLst>
          </p:cNvPr>
          <p:cNvSpPr txBox="1"/>
          <p:nvPr/>
        </p:nvSpPr>
        <p:spPr>
          <a:xfrm>
            <a:off x="8698573" y="2026009"/>
            <a:ext cx="2743200" cy="369332"/>
          </a:xfrm>
          <a:prstGeom prst="rect">
            <a:avLst/>
          </a:prstGeom>
          <a:noFill/>
        </p:spPr>
        <p:txBody>
          <a:bodyPr wrap="square" lIns="0" rIns="0" rtlCol="0">
            <a:spAutoFit/>
          </a:bodyPr>
          <a:lstStyle/>
          <a:p>
            <a:pPr algn="ctr"/>
            <a:r>
              <a:rPr kumimoji="1" lang="ja-JP" altLang="en-US" dirty="0"/>
              <a:t>💡 顧客課題の解決による</a:t>
            </a:r>
          </a:p>
        </p:txBody>
      </p:sp>
      <p:sp>
        <p:nvSpPr>
          <p:cNvPr id="50" name="テキスト ボックス 49">
            <a:extLst>
              <a:ext uri="{FF2B5EF4-FFF2-40B4-BE49-F238E27FC236}">
                <a16:creationId xmlns:a16="http://schemas.microsoft.com/office/drawing/2014/main" id="{15C15CB3-FC18-4BD5-BD12-E9B6B03D6CEF}"/>
              </a:ext>
            </a:extLst>
          </p:cNvPr>
          <p:cNvSpPr txBox="1"/>
          <p:nvPr/>
        </p:nvSpPr>
        <p:spPr>
          <a:xfrm>
            <a:off x="8143174" y="4836540"/>
            <a:ext cx="3290170" cy="369332"/>
          </a:xfrm>
          <a:prstGeom prst="rect">
            <a:avLst/>
          </a:prstGeom>
          <a:noFill/>
        </p:spPr>
        <p:txBody>
          <a:bodyPr wrap="square" lIns="0" rIns="0" rtlCol="0">
            <a:spAutoFit/>
          </a:bodyPr>
          <a:lstStyle/>
          <a:p>
            <a:pPr algn="ctr"/>
            <a:r>
              <a:rPr kumimoji="1" lang="ja-JP" altLang="en-US" dirty="0"/>
              <a:t>💡 ビジネス課題の解決による</a:t>
            </a:r>
          </a:p>
        </p:txBody>
      </p:sp>
    </p:spTree>
    <p:extLst>
      <p:ext uri="{BB962C8B-B14F-4D97-AF65-F5344CB8AC3E}">
        <p14:creationId xmlns:p14="http://schemas.microsoft.com/office/powerpoint/2010/main" val="15614729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1C6928-0472-451F-889E-E5A7AD7E9671}"/>
              </a:ext>
            </a:extLst>
          </p:cNvPr>
          <p:cNvSpPr>
            <a:spLocks noGrp="1"/>
          </p:cNvSpPr>
          <p:nvPr>
            <p:ph type="title"/>
          </p:nvPr>
        </p:nvSpPr>
        <p:spPr/>
        <p:txBody>
          <a:bodyPr/>
          <a:lstStyle/>
          <a:p>
            <a:r>
              <a:rPr lang="en-US" altLang="ja-JP" dirty="0"/>
              <a:t>AI/ML </a:t>
            </a:r>
            <a:r>
              <a:rPr lang="ja-JP" altLang="en-US" dirty="0"/>
              <a:t>による課題解決の理想状態の例</a:t>
            </a:r>
            <a:endParaRPr kumimoji="1" lang="ja-JP" altLang="en-US" dirty="0"/>
          </a:p>
        </p:txBody>
      </p:sp>
      <p:sp>
        <p:nvSpPr>
          <p:cNvPr id="3" name="コンテンツ プレースホルダー 2">
            <a:extLst>
              <a:ext uri="{FF2B5EF4-FFF2-40B4-BE49-F238E27FC236}">
                <a16:creationId xmlns:a16="http://schemas.microsoft.com/office/drawing/2014/main" id="{8EF6C905-D536-46B1-A028-AD76A2D1A4AE}"/>
              </a:ext>
            </a:extLst>
          </p:cNvPr>
          <p:cNvSpPr>
            <a:spLocks noGrp="1"/>
          </p:cNvSpPr>
          <p:nvPr>
            <p:ph idx="1"/>
          </p:nvPr>
        </p:nvSpPr>
        <p:spPr>
          <a:xfrm>
            <a:off x="425038" y="1371600"/>
            <a:ext cx="11424062" cy="2400657"/>
          </a:xfrm>
        </p:spPr>
        <p:txBody>
          <a:bodyPr/>
          <a:lstStyle/>
          <a:p>
            <a:r>
              <a:rPr kumimoji="1" lang="ja-JP" altLang="en-US" dirty="0"/>
              <a:t>デザインを行える </a:t>
            </a:r>
            <a:r>
              <a:rPr kumimoji="1" lang="en-US" altLang="ja-JP" dirty="0"/>
              <a:t>SaaS </a:t>
            </a:r>
            <a:r>
              <a:rPr kumimoji="1" lang="ja-JP" altLang="en-US" dirty="0"/>
              <a:t>型のサービスである </a:t>
            </a:r>
            <a:r>
              <a:rPr kumimoji="1" lang="en-US" altLang="ja-JP" dirty="0"/>
              <a:t>Canva </a:t>
            </a:r>
            <a:r>
              <a:rPr kumimoji="1" lang="ja-JP" altLang="en-US" dirty="0"/>
              <a:t>の例</a:t>
            </a:r>
            <a:endParaRPr kumimoji="1" lang="en-US" altLang="ja-JP" dirty="0"/>
          </a:p>
          <a:p>
            <a:r>
              <a:rPr kumimoji="1" lang="ja-JP" altLang="en-US" dirty="0"/>
              <a:t>①テキストからの画像生成機能により、デザインで使いたい素材が見つからない</a:t>
            </a:r>
            <a:br>
              <a:rPr kumimoji="1" lang="en-US" altLang="ja-JP" dirty="0"/>
            </a:br>
            <a:r>
              <a:rPr kumimoji="1" lang="ja-JP" altLang="en-US" dirty="0"/>
              <a:t>　ユーザーはテキストの指示から所望の画像が得られる</a:t>
            </a:r>
            <a:endParaRPr kumimoji="1" lang="en-US" altLang="ja-JP" dirty="0"/>
          </a:p>
          <a:p>
            <a:r>
              <a:rPr kumimoji="1" lang="ja-JP" altLang="en-US" dirty="0"/>
              <a:t>②生成した画像を利用したいユーザーの一部は有償の画像編集機能を使い始める</a:t>
            </a:r>
            <a:endParaRPr kumimoji="1" lang="en-US" altLang="ja-JP" dirty="0"/>
          </a:p>
          <a:p>
            <a:r>
              <a:rPr kumimoji="1" lang="ja-JP" altLang="en-US" dirty="0"/>
              <a:t>③テキストと生成画像採用の傾向からニーズの高い用途に特化したモデルを構築</a:t>
            </a:r>
          </a:p>
        </p:txBody>
      </p:sp>
      <p:sp>
        <p:nvSpPr>
          <p:cNvPr id="4" name="スライド番号プレースホルダー 3">
            <a:extLst>
              <a:ext uri="{FF2B5EF4-FFF2-40B4-BE49-F238E27FC236}">
                <a16:creationId xmlns:a16="http://schemas.microsoft.com/office/drawing/2014/main" id="{81E0C42A-2CB4-4A66-9087-C8D95344C8A0}"/>
              </a:ext>
            </a:extLst>
          </p:cNvPr>
          <p:cNvSpPr>
            <a:spLocks noGrp="1"/>
          </p:cNvSpPr>
          <p:nvPr>
            <p:ph type="sldNum" sz="quarter" idx="4"/>
          </p:nvPr>
        </p:nvSpPr>
        <p:spPr/>
        <p:txBody>
          <a:bodyPr/>
          <a:lstStyle/>
          <a:p>
            <a:fld id="{DC503246-BBCE-4F0A-BCDC-08FC4C52637D}" type="slidenum">
              <a:rPr lang="en-US" smtClean="0"/>
              <a:pPr/>
              <a:t>24</a:t>
            </a:fld>
            <a:endParaRPr lang="en-US"/>
          </a:p>
        </p:txBody>
      </p:sp>
      <p:sp>
        <p:nvSpPr>
          <p:cNvPr id="14" name="テキスト ボックス 13">
            <a:extLst>
              <a:ext uri="{FF2B5EF4-FFF2-40B4-BE49-F238E27FC236}">
                <a16:creationId xmlns:a16="http://schemas.microsoft.com/office/drawing/2014/main" id="{9CE73B19-0577-4BA0-8587-05D739D5A3D9}"/>
              </a:ext>
            </a:extLst>
          </p:cNvPr>
          <p:cNvSpPr txBox="1"/>
          <p:nvPr/>
        </p:nvSpPr>
        <p:spPr>
          <a:xfrm rot="21392222">
            <a:off x="4256154" y="4535227"/>
            <a:ext cx="2700508" cy="461665"/>
          </a:xfrm>
          <a:prstGeom prst="rect">
            <a:avLst/>
          </a:prstGeom>
          <a:solidFill>
            <a:schemeClr val="bg1"/>
          </a:solidFill>
          <a:ln>
            <a:solidFill>
              <a:schemeClr val="tx1"/>
            </a:solidFill>
          </a:ln>
        </p:spPr>
        <p:txBody>
          <a:bodyPr wrap="square" lIns="0" rIns="0" rtlCol="0">
            <a:spAutoFit/>
          </a:bodyPr>
          <a:lstStyle/>
          <a:p>
            <a:pPr algn="ctr"/>
            <a:r>
              <a:rPr kumimoji="1" lang="ja-JP" altLang="en-US" sz="2400" dirty="0"/>
              <a:t>②ビジネスの課題</a:t>
            </a:r>
          </a:p>
        </p:txBody>
      </p:sp>
      <p:sp>
        <p:nvSpPr>
          <p:cNvPr id="15" name="テキスト ボックス 14">
            <a:extLst>
              <a:ext uri="{FF2B5EF4-FFF2-40B4-BE49-F238E27FC236}">
                <a16:creationId xmlns:a16="http://schemas.microsoft.com/office/drawing/2014/main" id="{3371EA33-ADB2-4E79-8192-732C20EA6C12}"/>
              </a:ext>
            </a:extLst>
          </p:cNvPr>
          <p:cNvSpPr txBox="1"/>
          <p:nvPr/>
        </p:nvSpPr>
        <p:spPr>
          <a:xfrm rot="21392222">
            <a:off x="666137" y="4605615"/>
            <a:ext cx="2700508" cy="461665"/>
          </a:xfrm>
          <a:prstGeom prst="rect">
            <a:avLst/>
          </a:prstGeom>
          <a:noFill/>
          <a:ln>
            <a:solidFill>
              <a:srgbClr val="111724"/>
            </a:solidFill>
          </a:ln>
        </p:spPr>
        <p:txBody>
          <a:bodyPr wrap="square" lIns="0" rIns="0" rtlCol="0">
            <a:spAutoFit/>
          </a:bodyPr>
          <a:lstStyle/>
          <a:p>
            <a:pPr algn="ctr"/>
            <a:r>
              <a:rPr kumimoji="1" lang="ja-JP" altLang="en-US" sz="2400" dirty="0"/>
              <a:t>①顧客の課題</a:t>
            </a:r>
          </a:p>
        </p:txBody>
      </p:sp>
      <p:sp>
        <p:nvSpPr>
          <p:cNvPr id="16" name="テキスト ボックス 15">
            <a:extLst>
              <a:ext uri="{FF2B5EF4-FFF2-40B4-BE49-F238E27FC236}">
                <a16:creationId xmlns:a16="http://schemas.microsoft.com/office/drawing/2014/main" id="{56AD46D6-B69C-4AC4-9C43-93EF335605CA}"/>
              </a:ext>
            </a:extLst>
          </p:cNvPr>
          <p:cNvSpPr txBox="1"/>
          <p:nvPr/>
        </p:nvSpPr>
        <p:spPr>
          <a:xfrm rot="21392222">
            <a:off x="7846170" y="4535227"/>
            <a:ext cx="2700508" cy="461665"/>
          </a:xfrm>
          <a:prstGeom prst="rect">
            <a:avLst/>
          </a:prstGeom>
          <a:solidFill>
            <a:schemeClr val="bg1"/>
          </a:solidFill>
          <a:ln w="19050">
            <a:solidFill>
              <a:schemeClr val="tx1"/>
            </a:solidFill>
            <a:prstDash val="dash"/>
          </a:ln>
        </p:spPr>
        <p:txBody>
          <a:bodyPr wrap="square" lIns="0" rIns="0" rtlCol="0">
            <a:spAutoFit/>
          </a:bodyPr>
          <a:lstStyle/>
          <a:p>
            <a:pPr algn="ctr"/>
            <a:r>
              <a:rPr kumimoji="1" lang="ja-JP" altLang="en-US" sz="2400" dirty="0"/>
              <a:t>③モデルの課題</a:t>
            </a:r>
          </a:p>
        </p:txBody>
      </p:sp>
      <p:sp>
        <p:nvSpPr>
          <p:cNvPr id="17" name="矢印: 下カーブ 16">
            <a:extLst>
              <a:ext uri="{FF2B5EF4-FFF2-40B4-BE49-F238E27FC236}">
                <a16:creationId xmlns:a16="http://schemas.microsoft.com/office/drawing/2014/main" id="{D8BFF9A5-275C-4980-B88B-88126DBFCE8E}"/>
              </a:ext>
            </a:extLst>
          </p:cNvPr>
          <p:cNvSpPr/>
          <p:nvPr/>
        </p:nvSpPr>
        <p:spPr>
          <a:xfrm>
            <a:off x="2769433"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8" name="矢印: 下カーブ 17">
            <a:extLst>
              <a:ext uri="{FF2B5EF4-FFF2-40B4-BE49-F238E27FC236}">
                <a16:creationId xmlns:a16="http://schemas.microsoft.com/office/drawing/2014/main" id="{A2CA826B-4FD6-40E2-A374-24EFE1881980}"/>
              </a:ext>
            </a:extLst>
          </p:cNvPr>
          <p:cNvSpPr/>
          <p:nvPr/>
        </p:nvSpPr>
        <p:spPr>
          <a:xfrm>
            <a:off x="6453185"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9" name="テキスト ボックス 18">
            <a:extLst>
              <a:ext uri="{FF2B5EF4-FFF2-40B4-BE49-F238E27FC236}">
                <a16:creationId xmlns:a16="http://schemas.microsoft.com/office/drawing/2014/main" id="{8FC737BC-57E7-4A84-825C-6D128465BA91}"/>
              </a:ext>
            </a:extLst>
          </p:cNvPr>
          <p:cNvSpPr txBox="1"/>
          <p:nvPr/>
        </p:nvSpPr>
        <p:spPr>
          <a:xfrm rot="20869954">
            <a:off x="2040018" y="3846933"/>
            <a:ext cx="1361732" cy="369332"/>
          </a:xfrm>
          <a:prstGeom prst="rect">
            <a:avLst/>
          </a:prstGeom>
          <a:noFill/>
        </p:spPr>
        <p:txBody>
          <a:bodyPr wrap="square" lIns="0" rIns="0" rtlCol="0">
            <a:spAutoFit/>
          </a:bodyPr>
          <a:lstStyle/>
          <a:p>
            <a:pPr algn="ctr"/>
            <a:r>
              <a:rPr kumimoji="1" lang="ja-JP" altLang="en-US" b="1" dirty="0"/>
              <a:t>解決</a:t>
            </a:r>
          </a:p>
        </p:txBody>
      </p:sp>
      <p:sp>
        <p:nvSpPr>
          <p:cNvPr id="20" name="テキスト ボックス 19">
            <a:extLst>
              <a:ext uri="{FF2B5EF4-FFF2-40B4-BE49-F238E27FC236}">
                <a16:creationId xmlns:a16="http://schemas.microsoft.com/office/drawing/2014/main" id="{9D63AAD8-43F5-42A6-8D48-BFC0752F9EBC}"/>
              </a:ext>
            </a:extLst>
          </p:cNvPr>
          <p:cNvSpPr txBox="1"/>
          <p:nvPr/>
        </p:nvSpPr>
        <p:spPr>
          <a:xfrm rot="20869954">
            <a:off x="5854933" y="3846933"/>
            <a:ext cx="1361732" cy="369332"/>
          </a:xfrm>
          <a:prstGeom prst="rect">
            <a:avLst/>
          </a:prstGeom>
          <a:noFill/>
        </p:spPr>
        <p:txBody>
          <a:bodyPr wrap="square" lIns="0" rIns="0" rtlCol="0">
            <a:spAutoFit/>
          </a:bodyPr>
          <a:lstStyle/>
          <a:p>
            <a:pPr algn="ctr"/>
            <a:r>
              <a:rPr kumimoji="1" lang="ja-JP" altLang="en-US" b="1" dirty="0"/>
              <a:t>解決</a:t>
            </a:r>
          </a:p>
        </p:txBody>
      </p:sp>
      <p:sp>
        <p:nvSpPr>
          <p:cNvPr id="21" name="矢印: 下カーブ 20">
            <a:extLst>
              <a:ext uri="{FF2B5EF4-FFF2-40B4-BE49-F238E27FC236}">
                <a16:creationId xmlns:a16="http://schemas.microsoft.com/office/drawing/2014/main" id="{9C2A49D5-B990-4AC1-B1D6-9B1BF7926096}"/>
              </a:ext>
            </a:extLst>
          </p:cNvPr>
          <p:cNvSpPr/>
          <p:nvPr/>
        </p:nvSpPr>
        <p:spPr>
          <a:xfrm flipH="1" flipV="1">
            <a:off x="2865067" y="5439839"/>
            <a:ext cx="5384198" cy="69433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7C0267D4-3BC9-4F23-8758-65D49BAE9A8C}"/>
              </a:ext>
            </a:extLst>
          </p:cNvPr>
          <p:cNvSpPr txBox="1"/>
          <p:nvPr/>
        </p:nvSpPr>
        <p:spPr>
          <a:xfrm rot="20869954">
            <a:off x="5150440" y="6163485"/>
            <a:ext cx="1361732" cy="369332"/>
          </a:xfrm>
          <a:prstGeom prst="rect">
            <a:avLst/>
          </a:prstGeom>
          <a:noFill/>
        </p:spPr>
        <p:txBody>
          <a:bodyPr wrap="square" lIns="0" rIns="0" rtlCol="0">
            <a:spAutoFit/>
          </a:bodyPr>
          <a:lstStyle/>
          <a:p>
            <a:pPr algn="ctr"/>
            <a:r>
              <a:rPr kumimoji="1" lang="ja-JP" altLang="en-US" b="1" dirty="0"/>
              <a:t>より解決</a:t>
            </a:r>
          </a:p>
        </p:txBody>
      </p:sp>
      <p:sp>
        <p:nvSpPr>
          <p:cNvPr id="5" name="テキスト ボックス 4">
            <a:extLst>
              <a:ext uri="{FF2B5EF4-FFF2-40B4-BE49-F238E27FC236}">
                <a16:creationId xmlns:a16="http://schemas.microsoft.com/office/drawing/2014/main" id="{E4A6B536-227E-45A9-93E8-7FB6CADF8C85}"/>
              </a:ext>
            </a:extLst>
          </p:cNvPr>
          <p:cNvSpPr txBox="1"/>
          <p:nvPr/>
        </p:nvSpPr>
        <p:spPr>
          <a:xfrm>
            <a:off x="9326933" y="5163234"/>
            <a:ext cx="2152185" cy="646331"/>
          </a:xfrm>
          <a:prstGeom prst="rect">
            <a:avLst/>
          </a:prstGeom>
          <a:noFill/>
        </p:spPr>
        <p:txBody>
          <a:bodyPr wrap="square" lIns="0" rIns="0" rtlCol="0">
            <a:spAutoFit/>
          </a:bodyPr>
          <a:lstStyle/>
          <a:p>
            <a:r>
              <a:rPr kumimoji="1" lang="ja-JP" altLang="en-US" dirty="0"/>
              <a:t>③はこのワークでは検討対象外</a:t>
            </a:r>
          </a:p>
        </p:txBody>
      </p:sp>
    </p:spTree>
    <p:extLst>
      <p:ext uri="{BB962C8B-B14F-4D97-AF65-F5344CB8AC3E}">
        <p14:creationId xmlns:p14="http://schemas.microsoft.com/office/powerpoint/2010/main" val="16867230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D3A92CE-DAFE-4829-AA2C-D2AEDE7B82E5}"/>
              </a:ext>
            </a:extLst>
          </p:cNvPr>
          <p:cNvSpPr/>
          <p:nvPr/>
        </p:nvSpPr>
        <p:spPr>
          <a:xfrm>
            <a:off x="3421624" y="1854639"/>
            <a:ext cx="8544233" cy="201927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解決策の共有と評価</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25</a:t>
            </a:fld>
            <a:endParaRPr lang="en-US"/>
          </a:p>
        </p:txBody>
      </p:sp>
      <p:sp>
        <p:nvSpPr>
          <p:cNvPr id="5" name="矢印: 五方向 4">
            <a:extLst>
              <a:ext uri="{FF2B5EF4-FFF2-40B4-BE49-F238E27FC236}">
                <a16:creationId xmlns:a16="http://schemas.microsoft.com/office/drawing/2014/main" id="{2B13F0F4-508A-4FE4-8404-6A344B2E828F}"/>
              </a:ext>
            </a:extLst>
          </p:cNvPr>
          <p:cNvSpPr/>
          <p:nvPr/>
        </p:nvSpPr>
        <p:spPr>
          <a:xfrm rot="5400000">
            <a:off x="579896" y="1216742"/>
            <a:ext cx="2433484" cy="2743200"/>
          </a:xfrm>
          <a:prstGeom prst="homePlate">
            <a:avLst>
              <a:gd name="adj" fmla="val 15600"/>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7" name="矢印: 五方向 6">
            <a:extLst>
              <a:ext uri="{FF2B5EF4-FFF2-40B4-BE49-F238E27FC236}">
                <a16:creationId xmlns:a16="http://schemas.microsoft.com/office/drawing/2014/main" id="{5151FE51-6403-4788-B626-096B054340FC}"/>
              </a:ext>
            </a:extLst>
          </p:cNvPr>
          <p:cNvSpPr/>
          <p:nvPr/>
        </p:nvSpPr>
        <p:spPr>
          <a:xfrm rot="5400000">
            <a:off x="1024806" y="3397045"/>
            <a:ext cx="1543664" cy="2743200"/>
          </a:xfrm>
          <a:prstGeom prst="homePlate">
            <a:avLst>
              <a:gd name="adj" fmla="val 32166"/>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331C44F9-7D98-4C6D-917B-9C372D3B33FD}"/>
              </a:ext>
            </a:extLst>
          </p:cNvPr>
          <p:cNvSpPr txBox="1"/>
          <p:nvPr/>
        </p:nvSpPr>
        <p:spPr>
          <a:xfrm>
            <a:off x="297218" y="1563329"/>
            <a:ext cx="2998839" cy="830997"/>
          </a:xfrm>
          <a:prstGeom prst="rect">
            <a:avLst/>
          </a:prstGeom>
          <a:noFill/>
        </p:spPr>
        <p:txBody>
          <a:bodyPr wrap="square" lIns="0" rIns="0" rtlCol="0">
            <a:spAutoFit/>
          </a:bodyPr>
          <a:lstStyle/>
          <a:p>
            <a:pPr algn="ctr"/>
            <a:r>
              <a:rPr kumimoji="1" lang="ja-JP" altLang="en-US" sz="2400" dirty="0"/>
              <a:t>①事例 </a:t>
            </a:r>
            <a:r>
              <a:rPr kumimoji="1" lang="en-US" altLang="ja-JP" sz="2400" dirty="0"/>
              <a:t>/ </a:t>
            </a:r>
            <a:r>
              <a:rPr kumimoji="1" lang="ja-JP" altLang="en-US" sz="2400" dirty="0"/>
              <a:t>アイデア</a:t>
            </a:r>
            <a:endParaRPr kumimoji="1" lang="en-US" altLang="ja-JP" sz="2400" dirty="0"/>
          </a:p>
          <a:p>
            <a:pPr algn="ctr"/>
            <a:r>
              <a:rPr kumimoji="1" lang="ja-JP" altLang="en-US" sz="2400" dirty="0"/>
              <a:t>の共有</a:t>
            </a:r>
          </a:p>
        </p:txBody>
      </p:sp>
      <p:sp>
        <p:nvSpPr>
          <p:cNvPr id="10" name="テキスト ボックス 9">
            <a:extLst>
              <a:ext uri="{FF2B5EF4-FFF2-40B4-BE49-F238E27FC236}">
                <a16:creationId xmlns:a16="http://schemas.microsoft.com/office/drawing/2014/main" id="{42392C81-0C73-4C63-8213-9FC6D9ADCF5C}"/>
              </a:ext>
            </a:extLst>
          </p:cNvPr>
          <p:cNvSpPr txBox="1"/>
          <p:nvPr/>
        </p:nvSpPr>
        <p:spPr>
          <a:xfrm>
            <a:off x="297218" y="4188543"/>
            <a:ext cx="2998839" cy="830997"/>
          </a:xfrm>
          <a:prstGeom prst="rect">
            <a:avLst/>
          </a:prstGeom>
          <a:noFill/>
        </p:spPr>
        <p:txBody>
          <a:bodyPr wrap="square" lIns="0" rIns="0" rtlCol="0">
            <a:spAutoFit/>
          </a:bodyPr>
          <a:lstStyle/>
          <a:p>
            <a:pPr algn="ctr"/>
            <a:r>
              <a:rPr kumimoji="1" lang="ja-JP" altLang="en-US" sz="2400" dirty="0"/>
              <a:t>②評価表による評価</a:t>
            </a:r>
            <a:endParaRPr kumimoji="1" lang="en-US" altLang="ja-JP" sz="2400" dirty="0"/>
          </a:p>
          <a:p>
            <a:pPr algn="ctr"/>
            <a:r>
              <a:rPr kumimoji="1" lang="en-US" altLang="ja-JP" sz="2400" dirty="0"/>
              <a:t>[ </a:t>
            </a:r>
            <a:r>
              <a:rPr kumimoji="1" lang="ja-JP" altLang="en-US" sz="2400" dirty="0"/>
              <a:t>個人ワーク</a:t>
            </a:r>
            <a:r>
              <a:rPr kumimoji="1" lang="en-US" altLang="ja-JP" sz="2400" dirty="0"/>
              <a:t> ]</a:t>
            </a:r>
            <a:endParaRPr kumimoji="1" lang="ja-JP" altLang="en-US" sz="2400" dirty="0"/>
          </a:p>
        </p:txBody>
      </p:sp>
      <p:sp>
        <p:nvSpPr>
          <p:cNvPr id="11" name="テキスト ボックス 10">
            <a:extLst>
              <a:ext uri="{FF2B5EF4-FFF2-40B4-BE49-F238E27FC236}">
                <a16:creationId xmlns:a16="http://schemas.microsoft.com/office/drawing/2014/main" id="{7D410E9F-2398-4125-83A3-55FBE818B15D}"/>
              </a:ext>
            </a:extLst>
          </p:cNvPr>
          <p:cNvSpPr txBox="1"/>
          <p:nvPr/>
        </p:nvSpPr>
        <p:spPr>
          <a:xfrm>
            <a:off x="297218" y="5692091"/>
            <a:ext cx="2998839" cy="461665"/>
          </a:xfrm>
          <a:prstGeom prst="rect">
            <a:avLst/>
          </a:prstGeom>
          <a:noFill/>
        </p:spPr>
        <p:txBody>
          <a:bodyPr wrap="square" lIns="0" rIns="0" rtlCol="0">
            <a:spAutoFit/>
          </a:bodyPr>
          <a:lstStyle/>
          <a:p>
            <a:pPr algn="ctr"/>
            <a:r>
              <a:rPr kumimoji="1" lang="ja-JP" altLang="en-US" sz="2400" dirty="0"/>
              <a:t>①に戻る</a:t>
            </a:r>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25 min</a:t>
            </a:r>
            <a:endParaRPr kumimoji="1" lang="ja-JP" altLang="en-US" sz="2400" dirty="0" err="1"/>
          </a:p>
        </p:txBody>
      </p:sp>
      <p:sp>
        <p:nvSpPr>
          <p:cNvPr id="16" name="テキスト ボックス 15">
            <a:extLst>
              <a:ext uri="{FF2B5EF4-FFF2-40B4-BE49-F238E27FC236}">
                <a16:creationId xmlns:a16="http://schemas.microsoft.com/office/drawing/2014/main" id="{2F619417-BD95-47FD-9372-E7CC1366D280}"/>
              </a:ext>
            </a:extLst>
          </p:cNvPr>
          <p:cNvSpPr txBox="1"/>
          <p:nvPr/>
        </p:nvSpPr>
        <p:spPr>
          <a:xfrm>
            <a:off x="3421625" y="1371599"/>
            <a:ext cx="8544233" cy="461665"/>
          </a:xfrm>
          <a:prstGeom prst="rect">
            <a:avLst/>
          </a:prstGeom>
          <a:noFill/>
        </p:spPr>
        <p:txBody>
          <a:bodyPr wrap="square" lIns="0" rIns="0" rtlCol="0">
            <a:spAutoFit/>
          </a:bodyPr>
          <a:lstStyle/>
          <a:p>
            <a:r>
              <a:rPr kumimoji="1" lang="ja-JP" altLang="en-US" sz="2400" dirty="0"/>
              <a:t>事前に収集した事例、検討した機能を次の形式で共有する</a:t>
            </a:r>
          </a:p>
        </p:txBody>
      </p:sp>
      <p:sp>
        <p:nvSpPr>
          <p:cNvPr id="18" name="テキスト プレースホルダー 2">
            <a:extLst>
              <a:ext uri="{FF2B5EF4-FFF2-40B4-BE49-F238E27FC236}">
                <a16:creationId xmlns:a16="http://schemas.microsoft.com/office/drawing/2014/main" id="{C43F74E6-565A-428B-839E-55A5440095C9}"/>
              </a:ext>
            </a:extLst>
          </p:cNvPr>
          <p:cNvSpPr txBox="1">
            <a:spLocks/>
          </p:cNvSpPr>
          <p:nvPr/>
        </p:nvSpPr>
        <p:spPr>
          <a:xfrm>
            <a:off x="3421624" y="1952775"/>
            <a:ext cx="8473157" cy="1852309"/>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kumimoji="1" lang="ja-JP" altLang="en-US" sz="2000" b="1" dirty="0"/>
              <a:t> 「○○の顧客」が「△△な状況</a:t>
            </a:r>
            <a:r>
              <a:rPr kumimoji="1" lang="ja-JP" altLang="en-US" sz="2000" b="1" dirty="0">
                <a:solidFill>
                  <a:schemeClr val="accent1"/>
                </a:solidFill>
              </a:rPr>
              <a:t> </a:t>
            </a:r>
            <a:r>
              <a:rPr kumimoji="1" lang="ja-JP" altLang="en-US" sz="2000" b="1" dirty="0"/>
              <a:t>」にあるとき「□□できる」機能を実装した事例です。</a:t>
            </a:r>
            <a:endParaRPr kumimoji="1" lang="en-US" altLang="ja-JP" sz="2000" b="1" dirty="0"/>
          </a:p>
          <a:p>
            <a:pPr marL="0" indent="0">
              <a:buNone/>
            </a:pPr>
            <a:r>
              <a:rPr kumimoji="1" lang="ja-JP" altLang="en-US" sz="2000" b="1" dirty="0"/>
              <a:t>本機能により「 </a:t>
            </a:r>
            <a:r>
              <a:rPr kumimoji="1" lang="en-US" altLang="ja-JP" sz="2000" b="1" dirty="0"/>
              <a:t>( </a:t>
            </a:r>
            <a:r>
              <a:rPr kumimoji="1" lang="ja-JP" altLang="en-US" sz="2000" b="1" dirty="0"/>
              <a:t>顧客の課題が解決したことを表す指標</a:t>
            </a:r>
            <a:r>
              <a:rPr kumimoji="1" lang="en-US" altLang="ja-JP" sz="2000" b="1" dirty="0"/>
              <a:t> )</a:t>
            </a:r>
            <a:r>
              <a:rPr kumimoji="1" lang="ja-JP" altLang="en-US" sz="2000" b="1" dirty="0"/>
              <a:t> 」が改善し、 「 </a:t>
            </a:r>
            <a:r>
              <a:rPr kumimoji="1" lang="en-US" altLang="ja-JP" sz="2000" b="1" dirty="0"/>
              <a:t>( </a:t>
            </a:r>
            <a:r>
              <a:rPr kumimoji="1" lang="ja-JP" altLang="en-US" sz="2000" b="1" dirty="0"/>
              <a:t>ビジネスの課題が解決したことを表す指標</a:t>
            </a:r>
            <a:r>
              <a:rPr kumimoji="1" lang="en-US" altLang="ja-JP" sz="2000" b="1" dirty="0"/>
              <a:t> )</a:t>
            </a:r>
            <a:r>
              <a:rPr kumimoji="1" lang="ja-JP" altLang="en-US" sz="2000" b="1" dirty="0"/>
              <a:t> 」 も改善しています。</a:t>
            </a:r>
            <a:endParaRPr kumimoji="1" lang="en-US" altLang="ja-JP" sz="2000" b="1" dirty="0"/>
          </a:p>
          <a:p>
            <a:pPr marL="0" indent="0">
              <a:buNone/>
            </a:pPr>
            <a:r>
              <a:rPr kumimoji="1" lang="ja-JP" altLang="en-US" sz="2000" b="1" dirty="0"/>
              <a:t>「◇◇のデータ」をモデルの学習に使用し、競合優位を築いています。</a:t>
            </a:r>
            <a:endParaRPr kumimoji="1" lang="en-US" altLang="ja-JP" sz="2000" b="1" dirty="0"/>
          </a:p>
        </p:txBody>
      </p:sp>
      <p:sp>
        <p:nvSpPr>
          <p:cNvPr id="20" name="テキスト ボックス 19">
            <a:extLst>
              <a:ext uri="{FF2B5EF4-FFF2-40B4-BE49-F238E27FC236}">
                <a16:creationId xmlns:a16="http://schemas.microsoft.com/office/drawing/2014/main" id="{2AA3C9AB-29B0-4F58-906C-5F30C18A03C5}"/>
              </a:ext>
            </a:extLst>
          </p:cNvPr>
          <p:cNvSpPr txBox="1"/>
          <p:nvPr/>
        </p:nvSpPr>
        <p:spPr>
          <a:xfrm>
            <a:off x="3421625" y="3972047"/>
            <a:ext cx="8544233" cy="830997"/>
          </a:xfrm>
          <a:prstGeom prst="rect">
            <a:avLst/>
          </a:prstGeom>
          <a:noFill/>
        </p:spPr>
        <p:txBody>
          <a:bodyPr wrap="square" lIns="0" rIns="0" rtlCol="0">
            <a:spAutoFit/>
          </a:bodyPr>
          <a:lstStyle/>
          <a:p>
            <a:r>
              <a:rPr kumimoji="1" lang="ja-JP" altLang="en-US" sz="2400" dirty="0"/>
              <a:t>共有された事例を個々人が </a:t>
            </a:r>
            <a:r>
              <a:rPr kumimoji="1" lang="en-US" altLang="ja-JP" sz="2400" dirty="0"/>
              <a:t>Define </a:t>
            </a:r>
            <a:r>
              <a:rPr kumimoji="1" lang="ja-JP" altLang="en-US" sz="2400" dirty="0"/>
              <a:t>で定義した表で評価する。直接解決する場合〇、部分的に解決する場合△をつける。</a:t>
            </a:r>
          </a:p>
        </p:txBody>
      </p:sp>
      <p:sp>
        <p:nvSpPr>
          <p:cNvPr id="21" name="テキスト ボックス 20">
            <a:extLst>
              <a:ext uri="{FF2B5EF4-FFF2-40B4-BE49-F238E27FC236}">
                <a16:creationId xmlns:a16="http://schemas.microsoft.com/office/drawing/2014/main" id="{80E8FCE4-CE35-4D47-ADD0-C4C10BC581DB}"/>
              </a:ext>
            </a:extLst>
          </p:cNvPr>
          <p:cNvSpPr txBox="1"/>
          <p:nvPr/>
        </p:nvSpPr>
        <p:spPr>
          <a:xfrm>
            <a:off x="1167934" y="2594658"/>
            <a:ext cx="1257405" cy="461665"/>
          </a:xfrm>
          <a:prstGeom prst="rect">
            <a:avLst/>
          </a:prstGeom>
          <a:noFill/>
        </p:spPr>
        <p:txBody>
          <a:bodyPr wrap="square" lIns="0" rIns="0" rtlCol="0">
            <a:spAutoFit/>
          </a:bodyPr>
          <a:lstStyle/>
          <a:p>
            <a:pPr algn="ctr"/>
            <a:r>
              <a:rPr kumimoji="1" lang="en-US" altLang="ja-JP" sz="2400" dirty="0"/>
              <a:t>4 min</a:t>
            </a:r>
            <a:endParaRPr kumimoji="1" lang="ja-JP" altLang="en-US" sz="2400" dirty="0" err="1"/>
          </a:p>
        </p:txBody>
      </p:sp>
      <p:sp>
        <p:nvSpPr>
          <p:cNvPr id="22" name="テキスト ボックス 21">
            <a:extLst>
              <a:ext uri="{FF2B5EF4-FFF2-40B4-BE49-F238E27FC236}">
                <a16:creationId xmlns:a16="http://schemas.microsoft.com/office/drawing/2014/main" id="{267BFAC7-CD70-42A6-98CE-94DADF9D8531}"/>
              </a:ext>
            </a:extLst>
          </p:cNvPr>
          <p:cNvSpPr txBox="1"/>
          <p:nvPr/>
        </p:nvSpPr>
        <p:spPr>
          <a:xfrm>
            <a:off x="1167934" y="4980436"/>
            <a:ext cx="1257405" cy="461665"/>
          </a:xfrm>
          <a:prstGeom prst="rect">
            <a:avLst/>
          </a:prstGeom>
          <a:noFill/>
        </p:spPr>
        <p:txBody>
          <a:bodyPr wrap="square" lIns="0" rIns="0" rtlCol="0">
            <a:spAutoFit/>
          </a:bodyPr>
          <a:lstStyle/>
          <a:p>
            <a:pPr algn="ctr"/>
            <a:r>
              <a:rPr kumimoji="1" lang="en-US" altLang="ja-JP" sz="2400" dirty="0"/>
              <a:t>1 min</a:t>
            </a:r>
            <a:endParaRPr kumimoji="1" lang="ja-JP" altLang="en-US" sz="2400" dirty="0" err="1"/>
          </a:p>
        </p:txBody>
      </p:sp>
      <p:sp>
        <p:nvSpPr>
          <p:cNvPr id="23" name="テキスト ボックス 22">
            <a:extLst>
              <a:ext uri="{FF2B5EF4-FFF2-40B4-BE49-F238E27FC236}">
                <a16:creationId xmlns:a16="http://schemas.microsoft.com/office/drawing/2014/main" id="{FCAEF2EF-FB29-47C4-B615-C8513EF91F25}"/>
              </a:ext>
            </a:extLst>
          </p:cNvPr>
          <p:cNvSpPr txBox="1"/>
          <p:nvPr/>
        </p:nvSpPr>
        <p:spPr>
          <a:xfrm>
            <a:off x="3421625" y="5651479"/>
            <a:ext cx="8544233" cy="584775"/>
          </a:xfrm>
          <a:prstGeom prst="rect">
            <a:avLst/>
          </a:prstGeom>
          <a:noFill/>
        </p:spPr>
        <p:txBody>
          <a:bodyPr wrap="square" lIns="0" rIns="0" rtlCol="0">
            <a:spAutoFit/>
          </a:bodyPr>
          <a:lstStyle/>
          <a:p>
            <a:pPr algn="r"/>
            <a:r>
              <a:rPr kumimoji="1" lang="en-US" altLang="ja-JP" sz="3200" b="1" dirty="0"/>
              <a:t>4~5 </a:t>
            </a:r>
            <a:r>
              <a:rPr kumimoji="1" lang="ja-JP" altLang="en-US" sz="3200" b="1" dirty="0"/>
              <a:t>回実施する</a:t>
            </a:r>
          </a:p>
        </p:txBody>
      </p:sp>
    </p:spTree>
    <p:extLst>
      <p:ext uri="{BB962C8B-B14F-4D97-AF65-F5344CB8AC3E}">
        <p14:creationId xmlns:p14="http://schemas.microsoft.com/office/powerpoint/2010/main" val="40791282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評価の共有</a:t>
            </a:r>
          </a:p>
        </p:txBody>
      </p:sp>
      <p:sp>
        <p:nvSpPr>
          <p:cNvPr id="3" name="コンテンツ プレースホルダー 2">
            <a:extLst>
              <a:ext uri="{FF2B5EF4-FFF2-40B4-BE49-F238E27FC236}">
                <a16:creationId xmlns:a16="http://schemas.microsoft.com/office/drawing/2014/main" id="{784867DA-E75C-4D64-BB1D-0B400DB20034}"/>
              </a:ext>
            </a:extLst>
          </p:cNvPr>
          <p:cNvSpPr>
            <a:spLocks noGrp="1"/>
          </p:cNvSpPr>
          <p:nvPr>
            <p:ph idx="1"/>
          </p:nvPr>
        </p:nvSpPr>
        <p:spPr>
          <a:xfrm>
            <a:off x="425038" y="1371600"/>
            <a:ext cx="11424062" cy="1723549"/>
          </a:xfrm>
        </p:spPr>
        <p:txBody>
          <a:bodyPr/>
          <a:lstStyle/>
          <a:p>
            <a:r>
              <a:rPr lang="ja-JP" altLang="en-US" dirty="0"/>
              <a:t>各人で 〇 </a:t>
            </a:r>
            <a:r>
              <a:rPr lang="en-US" altLang="ja-JP" dirty="0"/>
              <a:t>= 1 </a:t>
            </a:r>
            <a:r>
              <a:rPr lang="ja-JP" altLang="en-US" dirty="0"/>
              <a:t>、△ </a:t>
            </a:r>
            <a:r>
              <a:rPr lang="en-US" altLang="ja-JP" dirty="0"/>
              <a:t>= 0.5 </a:t>
            </a:r>
            <a:r>
              <a:rPr lang="ja-JP" altLang="en-US" dirty="0"/>
              <a:t>で事例 </a:t>
            </a:r>
            <a:r>
              <a:rPr lang="en-US" altLang="ja-JP" dirty="0"/>
              <a:t>/ </a:t>
            </a:r>
            <a:r>
              <a:rPr lang="ja-JP" altLang="en-US" dirty="0"/>
              <a:t>アイデアを評価した結果</a:t>
            </a:r>
            <a:r>
              <a:rPr lang="en-US" altLang="ja-JP" dirty="0"/>
              <a:t>1 </a:t>
            </a:r>
            <a:r>
              <a:rPr lang="ja-JP" altLang="en-US" dirty="0"/>
              <a:t>位となったものを共有してください。 </a:t>
            </a:r>
            <a:r>
              <a:rPr lang="en-US" altLang="ja-JP" dirty="0"/>
              <a:t>1 </a:t>
            </a:r>
            <a:r>
              <a:rPr lang="ja-JP" altLang="en-US" dirty="0"/>
              <a:t>位の解決策を書き出していき、 </a:t>
            </a:r>
            <a:r>
              <a:rPr lang="ja-JP" altLang="en-US" b="1" dirty="0"/>
              <a:t>最も多く </a:t>
            </a:r>
            <a:r>
              <a:rPr lang="en-US" altLang="ja-JP" b="1" dirty="0"/>
              <a:t>1 </a:t>
            </a:r>
            <a:r>
              <a:rPr lang="ja-JP" altLang="en-US" b="1" dirty="0"/>
              <a:t>位に選ばれた事例 </a:t>
            </a:r>
            <a:r>
              <a:rPr lang="en-US" altLang="ja-JP" b="1" dirty="0"/>
              <a:t>/ </a:t>
            </a:r>
            <a:r>
              <a:rPr lang="ja-JP" altLang="en-US" b="1" dirty="0"/>
              <a:t>アイデアを後続のワークで使用します。</a:t>
            </a:r>
            <a:endParaRPr lang="en-US" altLang="ja-JP" b="1" dirty="0"/>
          </a:p>
          <a:p>
            <a:r>
              <a:rPr lang="en-US" altLang="ja-JP" dirty="0"/>
              <a:t>※</a:t>
            </a:r>
            <a:r>
              <a:rPr lang="ja-JP" altLang="en-US" dirty="0"/>
              <a:t>同票数の場合、各人の得点を参照し高い方を採択</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26</a:t>
            </a:fld>
            <a:endParaRPr lang="en-US"/>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59" name="テキスト ボックス 58">
            <a:extLst>
              <a:ext uri="{FF2B5EF4-FFF2-40B4-BE49-F238E27FC236}">
                <a16:creationId xmlns:a16="http://schemas.microsoft.com/office/drawing/2014/main" id="{8FFFC4ED-E165-4ADC-BCBB-61352F4B8BC4}"/>
              </a:ext>
            </a:extLst>
          </p:cNvPr>
          <p:cNvSpPr txBox="1"/>
          <p:nvPr/>
        </p:nvSpPr>
        <p:spPr>
          <a:xfrm rot="21392222">
            <a:off x="1143935" y="4439736"/>
            <a:ext cx="1929370" cy="400110"/>
          </a:xfrm>
          <a:prstGeom prst="rect">
            <a:avLst/>
          </a:prstGeom>
          <a:noFill/>
          <a:ln>
            <a:solidFill>
              <a:schemeClr val="tx1"/>
            </a:solidFill>
          </a:ln>
        </p:spPr>
        <p:txBody>
          <a:bodyPr wrap="square" lIns="0" rIns="0" rtlCol="0">
            <a:spAutoFit/>
          </a:bodyPr>
          <a:lstStyle/>
          <a:p>
            <a:pPr algn="ctr"/>
            <a:r>
              <a:rPr kumimoji="1" lang="ja-JP" altLang="en-US" sz="2000" dirty="0"/>
              <a:t>事例①</a:t>
            </a:r>
          </a:p>
        </p:txBody>
      </p:sp>
      <p:sp>
        <p:nvSpPr>
          <p:cNvPr id="60" name="テキスト ボックス 59">
            <a:extLst>
              <a:ext uri="{FF2B5EF4-FFF2-40B4-BE49-F238E27FC236}">
                <a16:creationId xmlns:a16="http://schemas.microsoft.com/office/drawing/2014/main" id="{A68DB192-9C15-49D6-AEB1-B77D179ECD5B}"/>
              </a:ext>
            </a:extLst>
          </p:cNvPr>
          <p:cNvSpPr txBox="1"/>
          <p:nvPr/>
        </p:nvSpPr>
        <p:spPr>
          <a:xfrm rot="21392222">
            <a:off x="1143935" y="5154879"/>
            <a:ext cx="1929370" cy="400110"/>
          </a:xfrm>
          <a:prstGeom prst="rect">
            <a:avLst/>
          </a:prstGeom>
          <a:noFill/>
          <a:ln>
            <a:solidFill>
              <a:schemeClr val="tx1"/>
            </a:solidFill>
          </a:ln>
        </p:spPr>
        <p:txBody>
          <a:bodyPr wrap="square" lIns="0" rIns="0" rtlCol="0">
            <a:spAutoFit/>
          </a:bodyPr>
          <a:lstStyle/>
          <a:p>
            <a:pPr algn="ctr"/>
            <a:r>
              <a:rPr kumimoji="1" lang="ja-JP" altLang="en-US" sz="2000" dirty="0"/>
              <a:t>事例②</a:t>
            </a:r>
          </a:p>
        </p:txBody>
      </p:sp>
      <p:sp>
        <p:nvSpPr>
          <p:cNvPr id="61" name="テキスト ボックス 60">
            <a:extLst>
              <a:ext uri="{FF2B5EF4-FFF2-40B4-BE49-F238E27FC236}">
                <a16:creationId xmlns:a16="http://schemas.microsoft.com/office/drawing/2014/main" id="{DF089194-C37F-49A0-98B1-130B4C9F932E}"/>
              </a:ext>
            </a:extLst>
          </p:cNvPr>
          <p:cNvSpPr txBox="1"/>
          <p:nvPr/>
        </p:nvSpPr>
        <p:spPr>
          <a:xfrm rot="21392222">
            <a:off x="1143935" y="5860449"/>
            <a:ext cx="1929370" cy="400110"/>
          </a:xfrm>
          <a:prstGeom prst="rect">
            <a:avLst/>
          </a:prstGeom>
          <a:noFill/>
          <a:ln>
            <a:solidFill>
              <a:schemeClr val="tx1"/>
            </a:solidFill>
          </a:ln>
        </p:spPr>
        <p:txBody>
          <a:bodyPr wrap="square" lIns="0" rIns="0" rtlCol="0">
            <a:spAutoFit/>
          </a:bodyPr>
          <a:lstStyle/>
          <a:p>
            <a:pPr algn="ctr"/>
            <a:r>
              <a:rPr kumimoji="1" lang="ja-JP" altLang="en-US" sz="2000" dirty="0"/>
              <a:t>アイデア①</a:t>
            </a:r>
          </a:p>
        </p:txBody>
      </p:sp>
      <p:sp>
        <p:nvSpPr>
          <p:cNvPr id="62" name="楕円 61">
            <a:extLst>
              <a:ext uri="{FF2B5EF4-FFF2-40B4-BE49-F238E27FC236}">
                <a16:creationId xmlns:a16="http://schemas.microsoft.com/office/drawing/2014/main" id="{3789817A-ECAC-4F7E-9E4D-09EF0287B4B5}"/>
              </a:ext>
            </a:extLst>
          </p:cNvPr>
          <p:cNvSpPr/>
          <p:nvPr/>
        </p:nvSpPr>
        <p:spPr>
          <a:xfrm>
            <a:off x="4033177" y="5007556"/>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3" name="楕円 62">
            <a:extLst>
              <a:ext uri="{FF2B5EF4-FFF2-40B4-BE49-F238E27FC236}">
                <a16:creationId xmlns:a16="http://schemas.microsoft.com/office/drawing/2014/main" id="{A0CC1594-785F-461D-9403-566AE5FF8B43}"/>
              </a:ext>
            </a:extLst>
          </p:cNvPr>
          <p:cNvSpPr/>
          <p:nvPr/>
        </p:nvSpPr>
        <p:spPr>
          <a:xfrm>
            <a:off x="3460764" y="5802818"/>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64" name="直線コネクタ 63">
            <a:extLst>
              <a:ext uri="{FF2B5EF4-FFF2-40B4-BE49-F238E27FC236}">
                <a16:creationId xmlns:a16="http://schemas.microsoft.com/office/drawing/2014/main" id="{85E76A2F-217B-49FD-852A-E571D0B77856}"/>
              </a:ext>
            </a:extLst>
          </p:cNvPr>
          <p:cNvCxnSpPr>
            <a:cxnSpLocks/>
          </p:cNvCxnSpPr>
          <p:nvPr/>
        </p:nvCxnSpPr>
        <p:spPr>
          <a:xfrm flipV="1">
            <a:off x="1143000" y="5572843"/>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7CA4056B-EDC0-4568-88C1-DE1C07BA75EA}"/>
              </a:ext>
            </a:extLst>
          </p:cNvPr>
          <p:cNvSpPr/>
          <p:nvPr/>
        </p:nvSpPr>
        <p:spPr>
          <a:xfrm>
            <a:off x="5942677" y="5007556"/>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6" name="楕円 65">
            <a:extLst>
              <a:ext uri="{FF2B5EF4-FFF2-40B4-BE49-F238E27FC236}">
                <a16:creationId xmlns:a16="http://schemas.microsoft.com/office/drawing/2014/main" id="{F3DB2436-2BE7-4949-A2D5-D919E8ECDE3C}"/>
              </a:ext>
            </a:extLst>
          </p:cNvPr>
          <p:cNvSpPr/>
          <p:nvPr/>
        </p:nvSpPr>
        <p:spPr>
          <a:xfrm>
            <a:off x="7194333" y="5802818"/>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67" name="直線コネクタ 66">
            <a:extLst>
              <a:ext uri="{FF2B5EF4-FFF2-40B4-BE49-F238E27FC236}">
                <a16:creationId xmlns:a16="http://schemas.microsoft.com/office/drawing/2014/main" id="{AC11BAEA-8809-4B54-8433-C1BCD1F1EA41}"/>
              </a:ext>
            </a:extLst>
          </p:cNvPr>
          <p:cNvCxnSpPr>
            <a:cxnSpLocks/>
          </p:cNvCxnSpPr>
          <p:nvPr/>
        </p:nvCxnSpPr>
        <p:spPr>
          <a:xfrm flipV="1">
            <a:off x="1143000" y="482028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8" name="四角形: メモ 67">
            <a:extLst>
              <a:ext uri="{FF2B5EF4-FFF2-40B4-BE49-F238E27FC236}">
                <a16:creationId xmlns:a16="http://schemas.microsoft.com/office/drawing/2014/main" id="{0F777B0B-ABA5-4E21-ACD1-3318EF6A0641}"/>
              </a:ext>
            </a:extLst>
          </p:cNvPr>
          <p:cNvSpPr/>
          <p:nvPr/>
        </p:nvSpPr>
        <p:spPr>
          <a:xfrm rot="21255170">
            <a:off x="3394034" y="3646680"/>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9" name="四角形: メモ 68">
            <a:extLst>
              <a:ext uri="{FF2B5EF4-FFF2-40B4-BE49-F238E27FC236}">
                <a16:creationId xmlns:a16="http://schemas.microsoft.com/office/drawing/2014/main" id="{AC653A0D-F351-4ED2-B948-8E5284CFF1D3}"/>
              </a:ext>
            </a:extLst>
          </p:cNvPr>
          <p:cNvSpPr/>
          <p:nvPr/>
        </p:nvSpPr>
        <p:spPr>
          <a:xfrm rot="21255170">
            <a:off x="4051007" y="361342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0" name="四角形: メモ 69">
            <a:extLst>
              <a:ext uri="{FF2B5EF4-FFF2-40B4-BE49-F238E27FC236}">
                <a16:creationId xmlns:a16="http://schemas.microsoft.com/office/drawing/2014/main" id="{05FE51FA-429A-4B57-973A-4AA6C1C62D04}"/>
              </a:ext>
            </a:extLst>
          </p:cNvPr>
          <p:cNvSpPr/>
          <p:nvPr/>
        </p:nvSpPr>
        <p:spPr>
          <a:xfrm rot="20487085">
            <a:off x="6427281" y="3590224"/>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1" name="テキスト ボックス 70">
            <a:extLst>
              <a:ext uri="{FF2B5EF4-FFF2-40B4-BE49-F238E27FC236}">
                <a16:creationId xmlns:a16="http://schemas.microsoft.com/office/drawing/2014/main" id="{B4C600C4-5B72-49E4-A96C-32077CF5B447}"/>
              </a:ext>
            </a:extLst>
          </p:cNvPr>
          <p:cNvSpPr txBox="1"/>
          <p:nvPr/>
        </p:nvSpPr>
        <p:spPr>
          <a:xfrm>
            <a:off x="6451324" y="3659556"/>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72" name="テキスト ボックス 71">
            <a:extLst>
              <a:ext uri="{FF2B5EF4-FFF2-40B4-BE49-F238E27FC236}">
                <a16:creationId xmlns:a16="http://schemas.microsoft.com/office/drawing/2014/main" id="{FD877868-9CCD-488F-A20B-7A9AA1D9BDE7}"/>
              </a:ext>
            </a:extLst>
          </p:cNvPr>
          <p:cNvSpPr txBox="1"/>
          <p:nvPr/>
        </p:nvSpPr>
        <p:spPr>
          <a:xfrm>
            <a:off x="4086618" y="3668187"/>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a:p>
        </p:txBody>
      </p:sp>
      <p:sp>
        <p:nvSpPr>
          <p:cNvPr id="73" name="四角形: メモ 72">
            <a:extLst>
              <a:ext uri="{FF2B5EF4-FFF2-40B4-BE49-F238E27FC236}">
                <a16:creationId xmlns:a16="http://schemas.microsoft.com/office/drawing/2014/main" id="{CB5F694A-5BF9-46CA-80BE-22F68124E4B5}"/>
              </a:ext>
            </a:extLst>
          </p:cNvPr>
          <p:cNvSpPr/>
          <p:nvPr/>
        </p:nvSpPr>
        <p:spPr>
          <a:xfrm rot="21255170">
            <a:off x="5882475" y="3613423"/>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4" name="テキスト ボックス 73">
            <a:extLst>
              <a:ext uri="{FF2B5EF4-FFF2-40B4-BE49-F238E27FC236}">
                <a16:creationId xmlns:a16="http://schemas.microsoft.com/office/drawing/2014/main" id="{8FA7DA8C-264A-4E79-A9E1-056A0F50153E}"/>
              </a:ext>
            </a:extLst>
          </p:cNvPr>
          <p:cNvSpPr txBox="1"/>
          <p:nvPr/>
        </p:nvSpPr>
        <p:spPr>
          <a:xfrm>
            <a:off x="5923616" y="3639965"/>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75" name="テキスト ボックス 74">
            <a:extLst>
              <a:ext uri="{FF2B5EF4-FFF2-40B4-BE49-F238E27FC236}">
                <a16:creationId xmlns:a16="http://schemas.microsoft.com/office/drawing/2014/main" id="{960B31A6-BEEE-471D-A610-AC5094EDDE56}"/>
              </a:ext>
            </a:extLst>
          </p:cNvPr>
          <p:cNvSpPr txBox="1"/>
          <p:nvPr/>
        </p:nvSpPr>
        <p:spPr>
          <a:xfrm rot="21392222">
            <a:off x="3311848" y="3219205"/>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76" name="テキスト ボックス 75">
            <a:extLst>
              <a:ext uri="{FF2B5EF4-FFF2-40B4-BE49-F238E27FC236}">
                <a16:creationId xmlns:a16="http://schemas.microsoft.com/office/drawing/2014/main" id="{AA270080-E640-405C-9537-D035DC60711C}"/>
              </a:ext>
            </a:extLst>
          </p:cNvPr>
          <p:cNvSpPr txBox="1"/>
          <p:nvPr/>
        </p:nvSpPr>
        <p:spPr>
          <a:xfrm rot="21392222">
            <a:off x="5800651" y="3148817"/>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sp>
        <p:nvSpPr>
          <p:cNvPr id="77" name="テキスト ボックス 76">
            <a:extLst>
              <a:ext uri="{FF2B5EF4-FFF2-40B4-BE49-F238E27FC236}">
                <a16:creationId xmlns:a16="http://schemas.microsoft.com/office/drawing/2014/main" id="{6E350216-1413-4CBD-BB94-E90B922BADB5}"/>
              </a:ext>
            </a:extLst>
          </p:cNvPr>
          <p:cNvSpPr txBox="1"/>
          <p:nvPr/>
        </p:nvSpPr>
        <p:spPr>
          <a:xfrm>
            <a:off x="3412250" y="3668187"/>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78" name="四角形: メモ 77">
            <a:extLst>
              <a:ext uri="{FF2B5EF4-FFF2-40B4-BE49-F238E27FC236}">
                <a16:creationId xmlns:a16="http://schemas.microsoft.com/office/drawing/2014/main" id="{ADC76D7E-EFAE-4310-AEE4-0DBA97747E8F}"/>
              </a:ext>
            </a:extLst>
          </p:cNvPr>
          <p:cNvSpPr/>
          <p:nvPr/>
        </p:nvSpPr>
        <p:spPr>
          <a:xfrm rot="21255170">
            <a:off x="4679596" y="361342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テキスト ボックス 78">
            <a:extLst>
              <a:ext uri="{FF2B5EF4-FFF2-40B4-BE49-F238E27FC236}">
                <a16:creationId xmlns:a16="http://schemas.microsoft.com/office/drawing/2014/main" id="{176C6C0A-F41C-4606-A7AF-5D5AEDA3D337}"/>
              </a:ext>
            </a:extLst>
          </p:cNvPr>
          <p:cNvSpPr txBox="1"/>
          <p:nvPr/>
        </p:nvSpPr>
        <p:spPr>
          <a:xfrm>
            <a:off x="4715207" y="3668187"/>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80" name="四角形: メモ 79">
            <a:extLst>
              <a:ext uri="{FF2B5EF4-FFF2-40B4-BE49-F238E27FC236}">
                <a16:creationId xmlns:a16="http://schemas.microsoft.com/office/drawing/2014/main" id="{F4DD7003-3A89-4147-B378-87D1A2E55621}"/>
              </a:ext>
            </a:extLst>
          </p:cNvPr>
          <p:cNvSpPr/>
          <p:nvPr/>
        </p:nvSpPr>
        <p:spPr>
          <a:xfrm rot="20487085">
            <a:off x="7095134" y="3590224"/>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テキスト ボックス 80">
            <a:extLst>
              <a:ext uri="{FF2B5EF4-FFF2-40B4-BE49-F238E27FC236}">
                <a16:creationId xmlns:a16="http://schemas.microsoft.com/office/drawing/2014/main" id="{33750610-DC73-4264-B363-0D44D04088B1}"/>
              </a:ext>
            </a:extLst>
          </p:cNvPr>
          <p:cNvSpPr txBox="1"/>
          <p:nvPr/>
        </p:nvSpPr>
        <p:spPr>
          <a:xfrm>
            <a:off x="7119177" y="3659556"/>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cxnSp>
        <p:nvCxnSpPr>
          <p:cNvPr id="82" name="直線コネクタ 81">
            <a:extLst>
              <a:ext uri="{FF2B5EF4-FFF2-40B4-BE49-F238E27FC236}">
                <a16:creationId xmlns:a16="http://schemas.microsoft.com/office/drawing/2014/main" id="{F1399702-5EDA-493D-A586-71A1EC0AFD8C}"/>
              </a:ext>
            </a:extLst>
          </p:cNvPr>
          <p:cNvCxnSpPr>
            <a:cxnSpLocks/>
          </p:cNvCxnSpPr>
          <p:nvPr/>
        </p:nvCxnSpPr>
        <p:spPr>
          <a:xfrm flipV="1">
            <a:off x="1143000" y="419098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36217323-434C-4777-BC0F-BD0987C83E54}"/>
              </a:ext>
            </a:extLst>
          </p:cNvPr>
          <p:cNvSpPr txBox="1"/>
          <p:nvPr/>
        </p:nvSpPr>
        <p:spPr>
          <a:xfrm>
            <a:off x="3371934" y="4327143"/>
            <a:ext cx="656973" cy="523220"/>
          </a:xfrm>
          <a:prstGeom prst="rect">
            <a:avLst/>
          </a:prstGeom>
          <a:noFill/>
        </p:spPr>
        <p:txBody>
          <a:bodyPr wrap="square" lIns="0" rIns="0" rtlCol="0">
            <a:spAutoFit/>
          </a:bodyPr>
          <a:lstStyle/>
          <a:p>
            <a:pPr algn="ctr"/>
            <a:r>
              <a:rPr kumimoji="1" lang="ja-JP" altLang="en-US" sz="2800" dirty="0"/>
              <a:t>〇</a:t>
            </a:r>
          </a:p>
        </p:txBody>
      </p:sp>
      <p:sp>
        <p:nvSpPr>
          <p:cNvPr id="84" name="テキスト ボックス 83">
            <a:extLst>
              <a:ext uri="{FF2B5EF4-FFF2-40B4-BE49-F238E27FC236}">
                <a16:creationId xmlns:a16="http://schemas.microsoft.com/office/drawing/2014/main" id="{6D1EC3D0-C7E1-4D33-B382-9259D50795D7}"/>
              </a:ext>
            </a:extLst>
          </p:cNvPr>
          <p:cNvSpPr txBox="1"/>
          <p:nvPr/>
        </p:nvSpPr>
        <p:spPr>
          <a:xfrm>
            <a:off x="4731555" y="4327143"/>
            <a:ext cx="656973" cy="523220"/>
          </a:xfrm>
          <a:prstGeom prst="rect">
            <a:avLst/>
          </a:prstGeom>
          <a:noFill/>
        </p:spPr>
        <p:txBody>
          <a:bodyPr wrap="square" lIns="0" rIns="0" rtlCol="0">
            <a:spAutoFit/>
          </a:bodyPr>
          <a:lstStyle/>
          <a:p>
            <a:pPr algn="ctr"/>
            <a:r>
              <a:rPr kumimoji="1" lang="ja-JP" altLang="en-US" sz="2800" dirty="0"/>
              <a:t>△</a:t>
            </a:r>
          </a:p>
        </p:txBody>
      </p:sp>
      <p:sp>
        <p:nvSpPr>
          <p:cNvPr id="85" name="テキスト ボックス 84">
            <a:extLst>
              <a:ext uri="{FF2B5EF4-FFF2-40B4-BE49-F238E27FC236}">
                <a16:creationId xmlns:a16="http://schemas.microsoft.com/office/drawing/2014/main" id="{834D7FF8-1D9F-4DC1-85C9-D22EE2B1E997}"/>
              </a:ext>
            </a:extLst>
          </p:cNvPr>
          <p:cNvSpPr txBox="1"/>
          <p:nvPr/>
        </p:nvSpPr>
        <p:spPr>
          <a:xfrm>
            <a:off x="6489907" y="4327143"/>
            <a:ext cx="656973" cy="523220"/>
          </a:xfrm>
          <a:prstGeom prst="rect">
            <a:avLst/>
          </a:prstGeom>
          <a:noFill/>
        </p:spPr>
        <p:txBody>
          <a:bodyPr wrap="square" lIns="0" rIns="0" rtlCol="0">
            <a:spAutoFit/>
          </a:bodyPr>
          <a:lstStyle/>
          <a:p>
            <a:pPr algn="ctr"/>
            <a:r>
              <a:rPr kumimoji="1" lang="ja-JP" altLang="en-US" sz="2800" dirty="0"/>
              <a:t>〇</a:t>
            </a:r>
          </a:p>
        </p:txBody>
      </p:sp>
      <p:sp>
        <p:nvSpPr>
          <p:cNvPr id="86" name="吹き出し: 円形 85">
            <a:extLst>
              <a:ext uri="{FF2B5EF4-FFF2-40B4-BE49-F238E27FC236}">
                <a16:creationId xmlns:a16="http://schemas.microsoft.com/office/drawing/2014/main" id="{17443B39-6C8C-408C-B931-87DB911E0FC7}"/>
              </a:ext>
            </a:extLst>
          </p:cNvPr>
          <p:cNvSpPr/>
          <p:nvPr/>
        </p:nvSpPr>
        <p:spPr>
          <a:xfrm>
            <a:off x="3835345" y="4695470"/>
            <a:ext cx="973226"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 x 1</a:t>
            </a:r>
            <a:endParaRPr kumimoji="1" lang="ja-JP" altLang="en-US" dirty="0" err="1">
              <a:solidFill>
                <a:schemeClr val="tx1"/>
              </a:solidFill>
            </a:endParaRPr>
          </a:p>
        </p:txBody>
      </p:sp>
      <p:sp>
        <p:nvSpPr>
          <p:cNvPr id="87" name="吹き出し: 円形 86">
            <a:extLst>
              <a:ext uri="{FF2B5EF4-FFF2-40B4-BE49-F238E27FC236}">
                <a16:creationId xmlns:a16="http://schemas.microsoft.com/office/drawing/2014/main" id="{BBC90AB5-47D4-4ED7-A44A-6EC975E3466F}"/>
              </a:ext>
            </a:extLst>
          </p:cNvPr>
          <p:cNvSpPr/>
          <p:nvPr/>
        </p:nvSpPr>
        <p:spPr>
          <a:xfrm>
            <a:off x="5149577" y="4695470"/>
            <a:ext cx="1340330"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 x 0.5</a:t>
            </a:r>
            <a:endParaRPr kumimoji="1" lang="ja-JP" altLang="en-US" dirty="0" err="1">
              <a:solidFill>
                <a:schemeClr val="tx1"/>
              </a:solidFill>
            </a:endParaRPr>
          </a:p>
        </p:txBody>
      </p:sp>
      <p:sp>
        <p:nvSpPr>
          <p:cNvPr id="88" name="吹き出し: 円形 87">
            <a:extLst>
              <a:ext uri="{FF2B5EF4-FFF2-40B4-BE49-F238E27FC236}">
                <a16:creationId xmlns:a16="http://schemas.microsoft.com/office/drawing/2014/main" id="{F9D1CF82-AEB5-42DF-9095-1F3421EAAFFF}"/>
              </a:ext>
            </a:extLst>
          </p:cNvPr>
          <p:cNvSpPr/>
          <p:nvPr/>
        </p:nvSpPr>
        <p:spPr>
          <a:xfrm>
            <a:off x="6852391" y="4695470"/>
            <a:ext cx="973226"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 x 1</a:t>
            </a:r>
            <a:endParaRPr kumimoji="1" lang="ja-JP" altLang="en-US" dirty="0" err="1">
              <a:solidFill>
                <a:schemeClr val="tx1"/>
              </a:solidFill>
            </a:endParaRPr>
          </a:p>
        </p:txBody>
      </p:sp>
    </p:spTree>
    <p:extLst>
      <p:ext uri="{BB962C8B-B14F-4D97-AF65-F5344CB8AC3E}">
        <p14:creationId xmlns:p14="http://schemas.microsoft.com/office/powerpoint/2010/main" val="39555245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a:xfrm>
            <a:off x="6368414" y="582592"/>
            <a:ext cx="5398547" cy="5349916"/>
          </a:xfrm>
        </p:spPr>
        <p:txBody>
          <a:bodyPr/>
          <a:lstStyle/>
          <a:p>
            <a:pPr marL="457200" indent="-457200">
              <a:buAutoNum type="arabicPeriod"/>
            </a:pPr>
            <a:r>
              <a:rPr lang="en-US" dirty="0"/>
              <a:t>Listen : </a:t>
            </a:r>
            <a:r>
              <a:rPr lang="ja-JP" altLang="en-US" dirty="0"/>
              <a:t>顧客を知る</a:t>
            </a:r>
            <a:endParaRPr lang="en-US" dirty="0"/>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b="1" dirty="0">
                <a:solidFill>
                  <a:schemeClr val="accent2"/>
                </a:solidFill>
              </a:rPr>
              <a:t>Refine : </a:t>
            </a:r>
            <a:r>
              <a:rPr lang="ja-JP" altLang="en-US" b="1" dirty="0">
                <a:solidFill>
                  <a:schemeClr val="accent2"/>
                </a:solidFill>
              </a:rPr>
              <a:t>必然性と合理性を評価する</a:t>
            </a:r>
            <a:endParaRPr lang="en-US" b="1" dirty="0">
              <a:solidFill>
                <a:schemeClr val="accent2"/>
              </a:solidFill>
            </a:endParaRPr>
          </a:p>
          <a:p>
            <a:pPr marL="457200" indent="-457200">
              <a:buAutoNum type="arabicPeriod"/>
            </a:pPr>
            <a:r>
              <a:rPr lang="en-US" dirty="0"/>
              <a:t>Test/Iterate : </a:t>
            </a:r>
            <a:r>
              <a:rPr lang="ja-JP" altLang="en-US" dirty="0"/>
              <a:t>評価指標を決める</a:t>
            </a:r>
            <a:endParaRPr lang="en-US" dirty="0"/>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27</a:t>
            </a:fld>
            <a:endParaRPr lang="en-US"/>
          </a:p>
        </p:txBody>
      </p:sp>
    </p:spTree>
    <p:extLst>
      <p:ext uri="{BB962C8B-B14F-4D97-AF65-F5344CB8AC3E}">
        <p14:creationId xmlns:p14="http://schemas.microsoft.com/office/powerpoint/2010/main" val="37197203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39E6060-C825-4C6F-A827-D474850FDB85}"/>
              </a:ext>
            </a:extLst>
          </p:cNvPr>
          <p:cNvSpPr>
            <a:spLocks noGrp="1"/>
          </p:cNvSpPr>
          <p:nvPr>
            <p:ph type="title"/>
          </p:nvPr>
        </p:nvSpPr>
        <p:spPr/>
        <p:txBody>
          <a:bodyPr/>
          <a:lstStyle/>
          <a:p>
            <a:r>
              <a:rPr lang="ja-JP" altLang="en-US" dirty="0"/>
              <a:t>決定した解決策を企画として文章にする</a:t>
            </a:r>
          </a:p>
        </p:txBody>
      </p:sp>
      <p:sp>
        <p:nvSpPr>
          <p:cNvPr id="4" name="スライド番号プレースホルダー 3">
            <a:extLst>
              <a:ext uri="{FF2B5EF4-FFF2-40B4-BE49-F238E27FC236}">
                <a16:creationId xmlns:a16="http://schemas.microsoft.com/office/drawing/2014/main" id="{A38BF865-66E5-4E90-A26F-387457E28BB7}"/>
              </a:ext>
            </a:extLst>
          </p:cNvPr>
          <p:cNvSpPr>
            <a:spLocks noGrp="1"/>
          </p:cNvSpPr>
          <p:nvPr>
            <p:ph type="sldNum" sz="quarter" idx="4"/>
          </p:nvPr>
        </p:nvSpPr>
        <p:spPr/>
        <p:txBody>
          <a:bodyPr/>
          <a:lstStyle/>
          <a:p>
            <a:fld id="{DC503246-BBCE-4F0A-BCDC-08FC4C52637D}" type="slidenum">
              <a:rPr lang="en-US" smtClean="0"/>
              <a:pPr/>
              <a:t>28</a:t>
            </a:fld>
            <a:endParaRPr lang="en-US"/>
          </a:p>
        </p:txBody>
      </p:sp>
      <p:sp>
        <p:nvSpPr>
          <p:cNvPr id="7" name="テキスト プレースホルダー 2">
            <a:extLst>
              <a:ext uri="{FF2B5EF4-FFF2-40B4-BE49-F238E27FC236}">
                <a16:creationId xmlns:a16="http://schemas.microsoft.com/office/drawing/2014/main" id="{FA8FB55A-B41B-4486-9CBE-A69A52A82811}"/>
              </a:ext>
            </a:extLst>
          </p:cNvPr>
          <p:cNvSpPr txBox="1">
            <a:spLocks/>
          </p:cNvSpPr>
          <p:nvPr/>
        </p:nvSpPr>
        <p:spPr>
          <a:xfrm>
            <a:off x="6177280" y="1714500"/>
            <a:ext cx="5405120" cy="4912114"/>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kumimoji="1" lang="ja-JP" altLang="en-US" dirty="0"/>
              <a:t>・・・と顧客や経営層に聞かれたとき </a:t>
            </a:r>
            <a:r>
              <a:rPr kumimoji="1" lang="en-US" altLang="ja-JP" dirty="0"/>
              <a:t>3 </a:t>
            </a:r>
            <a:r>
              <a:rPr kumimoji="1" lang="ja-JP" altLang="en-US" dirty="0"/>
              <a:t>分で答えるために文章にする。</a:t>
            </a:r>
            <a:endParaRPr kumimoji="1" lang="en-US" altLang="ja-JP" dirty="0"/>
          </a:p>
          <a:p>
            <a:r>
              <a:rPr kumimoji="1" lang="en-US" altLang="ja-JP" dirty="0"/>
              <a:t>( </a:t>
            </a:r>
            <a:r>
              <a:rPr kumimoji="1" lang="ja-JP" altLang="en-US" dirty="0"/>
              <a:t>顧客の課題解決 </a:t>
            </a:r>
            <a:r>
              <a:rPr kumimoji="1" lang="en-US" altLang="ja-JP" dirty="0"/>
              <a:t>) </a:t>
            </a:r>
            <a:br>
              <a:rPr kumimoji="1" lang="en-US" altLang="ja-JP" dirty="0"/>
            </a:br>
            <a:r>
              <a:rPr kumimoji="1" lang="ja-JP" altLang="en-US" dirty="0"/>
              <a:t>誰がどういう状況の時に使い、どんな効果が得られるのか。</a:t>
            </a:r>
            <a:endParaRPr kumimoji="1" lang="en-US" altLang="ja-JP" dirty="0"/>
          </a:p>
          <a:p>
            <a:r>
              <a:rPr kumimoji="1" lang="en-US" altLang="ja-JP" dirty="0"/>
              <a:t>( </a:t>
            </a:r>
            <a:r>
              <a:rPr kumimoji="1" lang="ja-JP" altLang="en-US" dirty="0"/>
              <a:t>ビジネスの課題解決</a:t>
            </a:r>
            <a:r>
              <a:rPr kumimoji="1" lang="en-US" altLang="ja-JP" dirty="0"/>
              <a:t> )</a:t>
            </a:r>
            <a:br>
              <a:rPr kumimoji="1" lang="en-US" altLang="ja-JP" dirty="0"/>
            </a:br>
            <a:r>
              <a:rPr kumimoji="1" lang="ja-JP" altLang="en-US" dirty="0"/>
              <a:t>その結果、どんなビジネス </a:t>
            </a:r>
            <a:r>
              <a:rPr kumimoji="1" lang="en-US" altLang="ja-JP" dirty="0"/>
              <a:t>KPI </a:t>
            </a:r>
            <a:r>
              <a:rPr kumimoji="1" lang="ja-JP" altLang="en-US" dirty="0"/>
              <a:t>が改善するのか。</a:t>
            </a:r>
            <a:endParaRPr kumimoji="1" lang="en-US" altLang="ja-JP" dirty="0"/>
          </a:p>
          <a:p>
            <a:r>
              <a:rPr kumimoji="1" lang="en-US" altLang="ja-JP" dirty="0"/>
              <a:t>( </a:t>
            </a:r>
            <a:r>
              <a:rPr kumimoji="1" lang="ja-JP" altLang="en-US" dirty="0"/>
              <a:t>蓄積データによる差別化</a:t>
            </a:r>
            <a:r>
              <a:rPr kumimoji="1" lang="en-US" altLang="ja-JP" dirty="0"/>
              <a:t> )</a:t>
            </a:r>
            <a:br>
              <a:rPr kumimoji="1" lang="en-US" altLang="ja-JP" dirty="0"/>
            </a:br>
            <a:r>
              <a:rPr kumimoji="1" lang="ja-JP" altLang="en-US" dirty="0"/>
              <a:t>競合と差別化できる見通し </a:t>
            </a:r>
            <a:r>
              <a:rPr kumimoji="1" lang="en-US" altLang="ja-JP" dirty="0"/>
              <a:t>= </a:t>
            </a:r>
            <a:r>
              <a:rPr kumimoji="1" lang="ja-JP" altLang="en-US" dirty="0"/>
              <a:t>データの蓄積をどのように計画しているのか。</a:t>
            </a:r>
            <a:endParaRPr kumimoji="1" lang="en-US" altLang="ja-JP" dirty="0"/>
          </a:p>
        </p:txBody>
      </p:sp>
      <p:pic>
        <p:nvPicPr>
          <p:cNvPr id="8" name="Picture 4">
            <a:extLst>
              <a:ext uri="{FF2B5EF4-FFF2-40B4-BE49-F238E27FC236}">
                <a16:creationId xmlns:a16="http://schemas.microsoft.com/office/drawing/2014/main" id="{E2611E8B-BF04-43CA-94C4-B638D4BAC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21" y="1977546"/>
            <a:ext cx="3862597" cy="3862597"/>
          </a:xfrm>
          <a:prstGeom prst="rect">
            <a:avLst/>
          </a:prstGeom>
          <a:noFill/>
          <a:extLst>
            <a:ext uri="{909E8E84-426E-40DD-AFC4-6F175D3DCCD1}">
              <a14:hiddenFill xmlns:a14="http://schemas.microsoft.com/office/drawing/2010/main">
                <a:solidFill>
                  <a:srgbClr val="FFFFFF"/>
                </a:solidFill>
              </a14:hiddenFill>
            </a:ext>
          </a:extLst>
        </p:spPr>
      </p:pic>
      <p:sp>
        <p:nvSpPr>
          <p:cNvPr id="9" name="吹き出し: 円形 8">
            <a:extLst>
              <a:ext uri="{FF2B5EF4-FFF2-40B4-BE49-F238E27FC236}">
                <a16:creationId xmlns:a16="http://schemas.microsoft.com/office/drawing/2014/main" id="{5B0FB292-0CA1-4042-893B-F0041CE378DE}"/>
              </a:ext>
            </a:extLst>
          </p:cNvPr>
          <p:cNvSpPr/>
          <p:nvPr/>
        </p:nvSpPr>
        <p:spPr>
          <a:xfrm>
            <a:off x="2449709" y="1175299"/>
            <a:ext cx="3460870" cy="1078401"/>
          </a:xfrm>
          <a:prstGeom prst="wedgeEllipseCallout">
            <a:avLst>
              <a:gd name="adj1" fmla="val -35357"/>
              <a:gd name="adj2" fmla="val 66063"/>
            </a:avLst>
          </a:prstGeom>
          <a:solidFill>
            <a:srgbClr val="232F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b="1" dirty="0"/>
              <a:t>何がうれしいの </a:t>
            </a:r>
            <a:r>
              <a:rPr kumimoji="1" lang="en-US" altLang="ja-JP" sz="2400" b="1" dirty="0"/>
              <a:t>?</a:t>
            </a:r>
            <a:endParaRPr kumimoji="1" lang="ja-JP" altLang="en-US" sz="2400" b="1" dirty="0">
              <a:solidFill>
                <a:schemeClr val="bg1"/>
              </a:solidFill>
            </a:endParaRPr>
          </a:p>
        </p:txBody>
      </p:sp>
    </p:spTree>
    <p:extLst>
      <p:ext uri="{BB962C8B-B14F-4D97-AF65-F5344CB8AC3E}">
        <p14:creationId xmlns:p14="http://schemas.microsoft.com/office/powerpoint/2010/main" val="38688178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9B85E-081D-46DA-B939-9E9F2968FBD3}"/>
              </a:ext>
            </a:extLst>
          </p:cNvPr>
          <p:cNvSpPr>
            <a:spLocks noGrp="1"/>
          </p:cNvSpPr>
          <p:nvPr>
            <p:ph type="title"/>
          </p:nvPr>
        </p:nvSpPr>
        <p:spPr/>
        <p:txBody>
          <a:bodyPr/>
          <a:lstStyle/>
          <a:p>
            <a:r>
              <a:rPr kumimoji="1" lang="en-US" altLang="ja-JP" dirty="0"/>
              <a:t>Refine </a:t>
            </a:r>
            <a:r>
              <a:rPr kumimoji="1" lang="ja-JP" altLang="en-US" dirty="0"/>
              <a:t>の進め方</a:t>
            </a:r>
          </a:p>
        </p:txBody>
      </p:sp>
      <p:sp>
        <p:nvSpPr>
          <p:cNvPr id="16" name="コンテンツ プレースホルダー 15">
            <a:extLst>
              <a:ext uri="{FF2B5EF4-FFF2-40B4-BE49-F238E27FC236}">
                <a16:creationId xmlns:a16="http://schemas.microsoft.com/office/drawing/2014/main" id="{B95AB483-1546-4F6A-9FA2-3319E49E1ED2}"/>
              </a:ext>
            </a:extLst>
          </p:cNvPr>
          <p:cNvSpPr>
            <a:spLocks noGrp="1"/>
          </p:cNvSpPr>
          <p:nvPr>
            <p:ph idx="1"/>
          </p:nvPr>
        </p:nvSpPr>
        <p:spPr>
          <a:xfrm>
            <a:off x="425038" y="1371600"/>
            <a:ext cx="11424062" cy="461665"/>
          </a:xfrm>
        </p:spPr>
        <p:txBody>
          <a:bodyPr/>
          <a:lstStyle/>
          <a:p>
            <a:r>
              <a:rPr lang="ja-JP" altLang="en-US" dirty="0"/>
              <a:t>企画役、顧客役、開発者役の </a:t>
            </a:r>
            <a:r>
              <a:rPr lang="en-US" altLang="ja-JP" dirty="0"/>
              <a:t>3 </a:t>
            </a:r>
            <a:r>
              <a:rPr lang="ja-JP" altLang="en-US" dirty="0"/>
              <a:t>つに分かれてください。</a:t>
            </a:r>
            <a:endParaRPr lang="en-US" altLang="ja-JP" dirty="0"/>
          </a:p>
        </p:txBody>
      </p:sp>
      <p:sp>
        <p:nvSpPr>
          <p:cNvPr id="4" name="スライド番号プレースホルダー 3">
            <a:extLst>
              <a:ext uri="{FF2B5EF4-FFF2-40B4-BE49-F238E27FC236}">
                <a16:creationId xmlns:a16="http://schemas.microsoft.com/office/drawing/2014/main" id="{138148C2-F886-4DB9-8932-CA0B2C9E59F6}"/>
              </a:ext>
            </a:extLst>
          </p:cNvPr>
          <p:cNvSpPr>
            <a:spLocks noGrp="1"/>
          </p:cNvSpPr>
          <p:nvPr>
            <p:ph type="sldNum" sz="quarter" idx="4"/>
          </p:nvPr>
        </p:nvSpPr>
        <p:spPr/>
        <p:txBody>
          <a:bodyPr/>
          <a:lstStyle/>
          <a:p>
            <a:fld id="{DC503246-BBCE-4F0A-BCDC-08FC4C52637D}" type="slidenum">
              <a:rPr lang="en-US" smtClean="0"/>
              <a:pPr/>
              <a:t>29</a:t>
            </a:fld>
            <a:endParaRPr lang="en-US"/>
          </a:p>
        </p:txBody>
      </p:sp>
      <p:pic>
        <p:nvPicPr>
          <p:cNvPr id="5" name="グラフィックス 4" descr="教室 単色塗りつぶし">
            <a:extLst>
              <a:ext uri="{FF2B5EF4-FFF2-40B4-BE49-F238E27FC236}">
                <a16:creationId xmlns:a16="http://schemas.microsoft.com/office/drawing/2014/main" id="{FA0C1053-9151-4FE0-B670-08F286CB6D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2873" y="2175514"/>
            <a:ext cx="1479630" cy="1479630"/>
          </a:xfrm>
          <a:prstGeom prst="rect">
            <a:avLst/>
          </a:prstGeom>
        </p:spPr>
      </p:pic>
      <p:pic>
        <p:nvPicPr>
          <p:cNvPr id="6" name="グラフィックス 5" descr="女性のプロフィール 単色塗りつぶし">
            <a:extLst>
              <a:ext uri="{FF2B5EF4-FFF2-40B4-BE49-F238E27FC236}">
                <a16:creationId xmlns:a16="http://schemas.microsoft.com/office/drawing/2014/main" id="{A72E2790-DA4D-4670-B767-34B34BA60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845" y="2305175"/>
            <a:ext cx="1220308" cy="1220308"/>
          </a:xfrm>
          <a:prstGeom prst="rect">
            <a:avLst/>
          </a:prstGeom>
        </p:spPr>
      </p:pic>
      <p:sp>
        <p:nvSpPr>
          <p:cNvPr id="11" name="テキスト ボックス 10">
            <a:extLst>
              <a:ext uri="{FF2B5EF4-FFF2-40B4-BE49-F238E27FC236}">
                <a16:creationId xmlns:a16="http://schemas.microsoft.com/office/drawing/2014/main" id="{64B221AC-58BB-4380-A6F0-94C1B019FDBE}"/>
              </a:ext>
            </a:extLst>
          </p:cNvPr>
          <p:cNvSpPr txBox="1"/>
          <p:nvPr/>
        </p:nvSpPr>
        <p:spPr>
          <a:xfrm>
            <a:off x="229491" y="3655144"/>
            <a:ext cx="3867205" cy="646331"/>
          </a:xfrm>
          <a:prstGeom prst="rect">
            <a:avLst/>
          </a:prstGeom>
          <a:noFill/>
        </p:spPr>
        <p:txBody>
          <a:bodyPr wrap="square" lIns="0" rIns="0" rtlCol="0">
            <a:spAutoFit/>
          </a:bodyPr>
          <a:lstStyle/>
          <a:p>
            <a:pPr algn="ctr"/>
            <a:r>
              <a:rPr lang="ja-JP" altLang="en-US" b="1" dirty="0"/>
              <a:t>企画</a:t>
            </a:r>
            <a:r>
              <a:rPr kumimoji="1" lang="ja-JP" altLang="en-US" b="1" dirty="0">
                <a:latin typeface="メイリオ" panose="020B0604030504040204" pitchFamily="50" charset="-128"/>
                <a:ea typeface="メイリオ" panose="020B0604030504040204" pitchFamily="50" charset="-128"/>
              </a:rPr>
              <a:t>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プロダクトマネージャー推奨</a:t>
            </a:r>
            <a:endParaRPr kumimoji="1" lang="en-US" altLang="ja-JP"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AE3D42A3-97BD-4F5C-9FA0-B0B5CAF5D208}"/>
              </a:ext>
            </a:extLst>
          </p:cNvPr>
          <p:cNvSpPr txBox="1"/>
          <p:nvPr/>
        </p:nvSpPr>
        <p:spPr>
          <a:xfrm>
            <a:off x="457820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営業役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デザイナーや営業職推奨</a:t>
            </a:r>
            <a:endParaRPr kumimoji="1" lang="en-US" altLang="ja-JP" dirty="0">
              <a:latin typeface="メイリオ" panose="020B0604030504040204" pitchFamily="50" charset="-128"/>
              <a:ea typeface="メイリオ" panose="020B0604030504040204" pitchFamily="50" charset="-128"/>
            </a:endParaRPr>
          </a:p>
          <a:p>
            <a:pPr algn="ctr"/>
            <a:r>
              <a:rPr kumimoji="1" lang="en-US" altLang="ja-JP" dirty="0">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外部の人も推奨</a:t>
            </a:r>
            <a:r>
              <a:rPr kumimoji="1" lang="en-US" altLang="ja-JP" dirty="0">
                <a:latin typeface="+mj-lt"/>
                <a:ea typeface="メイリオ" panose="020B0604030504040204" pitchFamily="50" charset="-128"/>
              </a:rPr>
              <a:t> )</a:t>
            </a:r>
          </a:p>
        </p:txBody>
      </p:sp>
      <p:sp>
        <p:nvSpPr>
          <p:cNvPr id="13" name="吹き出し: 角を丸めた四角形 12">
            <a:extLst>
              <a:ext uri="{FF2B5EF4-FFF2-40B4-BE49-F238E27FC236}">
                <a16:creationId xmlns:a16="http://schemas.microsoft.com/office/drawing/2014/main" id="{316FDA2A-53D4-4A72-A41F-E1199F3F372D}"/>
              </a:ext>
            </a:extLst>
          </p:cNvPr>
          <p:cNvSpPr/>
          <p:nvPr/>
        </p:nvSpPr>
        <p:spPr>
          <a:xfrm>
            <a:off x="55558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解決策を文書化し提案</a:t>
            </a:r>
          </a:p>
        </p:txBody>
      </p:sp>
      <p:sp>
        <p:nvSpPr>
          <p:cNvPr id="14" name="吹き出し: 角を丸めた四角形 13">
            <a:extLst>
              <a:ext uri="{FF2B5EF4-FFF2-40B4-BE49-F238E27FC236}">
                <a16:creationId xmlns:a16="http://schemas.microsoft.com/office/drawing/2014/main" id="{951F0E43-1028-4FC8-9252-C9585A27A124}"/>
              </a:ext>
            </a:extLst>
          </p:cNvPr>
          <p:cNvSpPr/>
          <p:nvPr/>
        </p:nvSpPr>
        <p:spPr>
          <a:xfrm>
            <a:off x="438680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顧客の反応に対する</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en-US" altLang="ja-JP" sz="2000" b="1" dirty="0">
                <a:solidFill>
                  <a:schemeClr val="tx1"/>
                </a:solidFill>
                <a:latin typeface="メイリオ" panose="020B0604030504040204" pitchFamily="50" charset="-128"/>
                <a:ea typeface="メイリオ" panose="020B0604030504040204" pitchFamily="50" charset="-128"/>
              </a:rPr>
              <a:t>FAQ </a:t>
            </a:r>
            <a:r>
              <a:rPr kumimoji="1" lang="ja-JP" altLang="en-US" sz="2000" b="1" dirty="0">
                <a:solidFill>
                  <a:schemeClr val="tx1"/>
                </a:solidFill>
                <a:latin typeface="メイリオ" panose="020B0604030504040204" pitchFamily="50" charset="-128"/>
                <a:ea typeface="メイリオ" panose="020B0604030504040204" pitchFamily="50" charset="-128"/>
              </a:rPr>
              <a:t>を書き出す</a:t>
            </a:r>
          </a:p>
        </p:txBody>
      </p:sp>
      <p:sp>
        <p:nvSpPr>
          <p:cNvPr id="15" name="吹き出し: 角を丸めた四角形 14">
            <a:extLst>
              <a:ext uri="{FF2B5EF4-FFF2-40B4-BE49-F238E27FC236}">
                <a16:creationId xmlns:a16="http://schemas.microsoft.com/office/drawing/2014/main" id="{93E2AB78-D97F-45C7-8571-389821F9E0FC}"/>
              </a:ext>
            </a:extLst>
          </p:cNvPr>
          <p:cNvSpPr/>
          <p:nvPr/>
        </p:nvSpPr>
        <p:spPr>
          <a:xfrm>
            <a:off x="8254009"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デモの手順とリスクを</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書き出す</a:t>
            </a:r>
          </a:p>
        </p:txBody>
      </p:sp>
      <p:pic>
        <p:nvPicPr>
          <p:cNvPr id="17" name="グラフィックス 16" descr="女性のプロフィール 単色塗りつぶし">
            <a:extLst>
              <a:ext uri="{FF2B5EF4-FFF2-40B4-BE49-F238E27FC236}">
                <a16:creationId xmlns:a16="http://schemas.microsoft.com/office/drawing/2014/main" id="{48FD62E4-C252-41B2-BEC5-CFA923BD4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9495" y="2305175"/>
            <a:ext cx="1220308" cy="1220308"/>
          </a:xfrm>
          <a:prstGeom prst="rect">
            <a:avLst/>
          </a:prstGeom>
        </p:spPr>
      </p:pic>
      <p:sp>
        <p:nvSpPr>
          <p:cNvPr id="18" name="テキスト ボックス 17">
            <a:extLst>
              <a:ext uri="{FF2B5EF4-FFF2-40B4-BE49-F238E27FC236}">
                <a16:creationId xmlns:a16="http://schemas.microsoft.com/office/drawing/2014/main" id="{AD3002DC-73C3-4DD5-B5BF-8C28826695E0}"/>
              </a:ext>
            </a:extLst>
          </p:cNvPr>
          <p:cNvSpPr txBox="1"/>
          <p:nvPr/>
        </p:nvSpPr>
        <p:spPr>
          <a:xfrm>
            <a:off x="849185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開発者役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開発者・データサイエンティスト推奨</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4194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063AD7-5CE2-A554-8498-310BB8FDC2CB}"/>
              </a:ext>
            </a:extLst>
          </p:cNvPr>
          <p:cNvSpPr>
            <a:spLocks noGrp="1"/>
          </p:cNvSpPr>
          <p:nvPr>
            <p:ph type="body" sz="quarter" idx="10"/>
          </p:nvPr>
        </p:nvSpPr>
        <p:spPr>
          <a:xfrm>
            <a:off x="425038" y="1371601"/>
            <a:ext cx="11424062" cy="1815882"/>
          </a:xfrm>
        </p:spPr>
        <p:txBody>
          <a:bodyPr/>
          <a:lstStyle/>
          <a:p>
            <a:r>
              <a:rPr lang="en-US" altLang="ja-JP" dirty="0"/>
              <a:t>AI/ML </a:t>
            </a:r>
            <a:r>
              <a:rPr lang="ja-JP" altLang="en-US" dirty="0"/>
              <a:t>をプロダクトの成長に繋げられるチームを組成すること。</a:t>
            </a:r>
            <a:endParaRPr lang="en-US" altLang="ja-JP" dirty="0"/>
          </a:p>
          <a:p>
            <a:r>
              <a:rPr lang="ja-JP" altLang="en-US" sz="2400" dirty="0">
                <a:latin typeface="メイリオ" panose="020B0604030504040204" pitchFamily="50" charset="-128"/>
                <a:ea typeface="メイリオ" panose="020B0604030504040204" pitchFamily="50" charset="-128"/>
              </a:rPr>
              <a:t>経営層の支持のもとプロダクトマネージャー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製品責任者</a:t>
            </a:r>
            <a:r>
              <a:rPr lang="en-US" altLang="ja-JP" sz="2400" dirty="0">
                <a:latin typeface="メイリオ" panose="020B0604030504040204" pitchFamily="50" charset="-128"/>
                <a:ea typeface="メイリオ" panose="020B0604030504040204" pitchFamily="50" charset="-128"/>
              </a:rPr>
              <a:t> ) </a:t>
            </a:r>
            <a:r>
              <a:rPr lang="ja-JP" altLang="en-US" sz="2400"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sz="2400" dirty="0">
                <a:latin typeface="メイリオ" panose="020B0604030504040204" pitchFamily="50" charset="-128"/>
                <a:ea typeface="メイリオ" panose="020B0604030504040204" pitchFamily="50" charset="-128"/>
              </a:rPr>
              <a:t>1~3 </a:t>
            </a:r>
            <a:r>
              <a:rPr lang="ja-JP" altLang="en-US" sz="2400" dirty="0">
                <a:latin typeface="メイリオ" panose="020B0604030504040204" pitchFamily="50" charset="-128"/>
                <a:ea typeface="メイリオ" panose="020B0604030504040204" pitchFamily="50" charset="-128"/>
              </a:rPr>
              <a:t>か月のサイクルで継続的に成果を得て意思決定の</a:t>
            </a:r>
            <a:r>
              <a:rPr lang="ja-JP" altLang="en-US" dirty="0">
                <a:latin typeface="メイリオ" panose="020B0604030504040204" pitchFamily="50" charset="-128"/>
                <a:ea typeface="メイリオ" panose="020B0604030504040204" pitchFamily="50" charset="-128"/>
              </a:rPr>
              <a:t>質</a:t>
            </a:r>
            <a:r>
              <a:rPr lang="ja-JP" altLang="en-US" sz="2400" dirty="0">
                <a:latin typeface="メイリオ" panose="020B0604030504040204" pitchFamily="50" charset="-128"/>
                <a:ea typeface="メイリオ" panose="020B0604030504040204" pitchFamily="50" charset="-128"/>
              </a:rPr>
              <a:t>を高めるプロセスを開始します。</a:t>
            </a:r>
            <a:endParaRPr lang="en-US" altLang="ja-JP" sz="2400" dirty="0">
              <a:latin typeface="メイリオ" panose="020B0604030504040204" pitchFamily="50" charset="-128"/>
              <a:ea typeface="メイリオ" panose="020B0604030504040204" pitchFamily="50" charset="-128"/>
            </a:endParaRPr>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 </a:t>
            </a:r>
            <a:r>
              <a:rPr lang="ja-JP" altLang="en-US" dirty="0"/>
              <a:t>のゴール</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a:t>
            </a:fld>
            <a:endParaRPr lang="en-US"/>
          </a:p>
        </p:txBody>
      </p:sp>
      <p:sp>
        <p:nvSpPr>
          <p:cNvPr id="5" name="楕円 4">
            <a:extLst>
              <a:ext uri="{FF2B5EF4-FFF2-40B4-BE49-F238E27FC236}">
                <a16:creationId xmlns:a16="http://schemas.microsoft.com/office/drawing/2014/main" id="{8545841F-F198-4233-B3A9-AFA3A419C440}"/>
              </a:ext>
            </a:extLst>
          </p:cNvPr>
          <p:cNvSpPr/>
          <p:nvPr/>
        </p:nvSpPr>
        <p:spPr>
          <a:xfrm>
            <a:off x="680631" y="4613100"/>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の</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お試し</a:t>
            </a:r>
          </a:p>
        </p:txBody>
      </p:sp>
      <p:sp>
        <p:nvSpPr>
          <p:cNvPr id="6" name="楕円 5">
            <a:extLst>
              <a:ext uri="{FF2B5EF4-FFF2-40B4-BE49-F238E27FC236}">
                <a16:creationId xmlns:a16="http://schemas.microsoft.com/office/drawing/2014/main" id="{0ACD4257-CAF9-45F6-8031-9C746ED183CC}"/>
              </a:ext>
            </a:extLst>
          </p:cNvPr>
          <p:cNvSpPr/>
          <p:nvPr/>
        </p:nvSpPr>
        <p:spPr>
          <a:xfrm>
            <a:off x="9127899" y="3187483"/>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に</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よる継続的成長</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cxnSp>
        <p:nvCxnSpPr>
          <p:cNvPr id="7" name="コネクタ: 曲線 6">
            <a:extLst>
              <a:ext uri="{FF2B5EF4-FFF2-40B4-BE49-F238E27FC236}">
                <a16:creationId xmlns:a16="http://schemas.microsoft.com/office/drawing/2014/main" id="{6A4B0809-B8C0-4883-874D-1080844CFF37}"/>
              </a:ext>
            </a:extLst>
          </p:cNvPr>
          <p:cNvCxnSpPr>
            <a:cxnSpLocks/>
            <a:stCxn id="5" idx="7"/>
            <a:endCxn id="6" idx="3"/>
          </p:cNvCxnSpPr>
          <p:nvPr/>
        </p:nvCxnSpPr>
        <p:spPr>
          <a:xfrm rot="5400000" flipH="1" flipV="1">
            <a:off x="5970996" y="1249287"/>
            <a:ext cx="536628" cy="6559229"/>
          </a:xfrm>
          <a:prstGeom prst="curvedConnector3">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9" descr="実行 単色塗りつぶし">
            <a:extLst>
              <a:ext uri="{FF2B5EF4-FFF2-40B4-BE49-F238E27FC236}">
                <a16:creationId xmlns:a16="http://schemas.microsoft.com/office/drawing/2014/main" id="{6A215D80-7981-4B76-9E4C-BBC24400297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1" name="グラフィックス 10" descr="実行 単色塗りつぶし">
            <a:extLst>
              <a:ext uri="{FF2B5EF4-FFF2-40B4-BE49-F238E27FC236}">
                <a16:creationId xmlns:a16="http://schemas.microsoft.com/office/drawing/2014/main" id="{A547A141-B203-433E-8848-B25D311BD1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2" name="グラフィックス 11" descr="実行 単色塗りつぶし">
            <a:extLst>
              <a:ext uri="{FF2B5EF4-FFF2-40B4-BE49-F238E27FC236}">
                <a16:creationId xmlns:a16="http://schemas.microsoft.com/office/drawing/2014/main" id="{9CFBFD27-43C5-4EAE-8DB2-ACE0F2EDB4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3" name="テキスト ボックス 12">
            <a:extLst>
              <a:ext uri="{FF2B5EF4-FFF2-40B4-BE49-F238E27FC236}">
                <a16:creationId xmlns:a16="http://schemas.microsoft.com/office/drawing/2014/main" id="{F98C73C2-4465-4026-87AB-A6DFBC854D57}"/>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i="0" dirty="0">
                <a:effectLst/>
                <a:latin typeface="メイリオ" panose="020B0604030504040204" pitchFamily="50" charset="-128"/>
                <a:ea typeface="メイリオ" panose="020B0604030504040204" pitchFamily="50" charset="-128"/>
              </a:rPr>
              <a:t>参考 </a:t>
            </a:r>
            <a:r>
              <a:rPr lang="en-US" altLang="ja-JP" i="0" dirty="0">
                <a:effectLst/>
                <a:latin typeface="Amazon Ember" panose="020B0603020204020204" pitchFamily="34" charset="0"/>
                <a:ea typeface="メイリオ" panose="020B0604030504040204" pitchFamily="50" charset="-128"/>
              </a:rPr>
              <a:t>:</a:t>
            </a:r>
            <a:r>
              <a:rPr lang="en-US" altLang="ja-JP" i="0" dirty="0">
                <a:effectLst/>
                <a:latin typeface="メイリオ" panose="020B0604030504040204" pitchFamily="50" charset="-128"/>
                <a:ea typeface="メイリオ" panose="020B0604030504040204" pitchFamily="50" charset="-12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プロダクトの成長をリードする生成系 </a:t>
            </a:r>
            <a:r>
              <a:rPr lang="en-US" altLang="ja-JP" i="0" dirty="0">
                <a:solidFill>
                  <a:srgbClr val="212529"/>
                </a:solidFill>
                <a:effectLst/>
                <a:latin typeface="Amazon Ember" panose="020B0603020204020204" pitchFamily="34" charset="0"/>
                <a:ea typeface="メイリオ" panose="020B0604030504040204" pitchFamily="50" charset="-128"/>
                <a:hlinkClick r:id="rId8"/>
              </a:rPr>
              <a:t>AI</a:t>
            </a:r>
            <a:r>
              <a:rPr lang="en-US" altLang="ja-JP" i="0" dirty="0">
                <a:solidFill>
                  <a:srgbClr val="212529"/>
                </a:solidFill>
                <a:effectLst/>
                <a:latin typeface="メイリオ" panose="020B0604030504040204" pitchFamily="50" charset="-128"/>
                <a:ea typeface="メイリオ" panose="020B0604030504040204" pitchFamily="50" charset="-128"/>
                <a:hlinkClick r:id="rId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の活用戦略</a:t>
            </a:r>
            <a:endParaRPr lang="ja-JP" altLang="en-US"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16568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各チームごとのワーク</a:t>
            </a:r>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30</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835742"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4365523"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7895304"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開発者役</a:t>
            </a:r>
          </a:p>
        </p:txBody>
      </p:sp>
      <p:sp>
        <p:nvSpPr>
          <p:cNvPr id="25" name="テキスト ボックス 24">
            <a:extLst>
              <a:ext uri="{FF2B5EF4-FFF2-40B4-BE49-F238E27FC236}">
                <a16:creationId xmlns:a16="http://schemas.microsoft.com/office/drawing/2014/main" id="{9E12A97D-8928-4018-83B1-BCA154786803}"/>
              </a:ext>
            </a:extLst>
          </p:cNvPr>
          <p:cNvSpPr txBox="1"/>
          <p:nvPr/>
        </p:nvSpPr>
        <p:spPr>
          <a:xfrm>
            <a:off x="835742" y="1985764"/>
            <a:ext cx="3274142" cy="4401205"/>
          </a:xfrm>
          <a:prstGeom prst="rect">
            <a:avLst/>
          </a:prstGeom>
          <a:noFill/>
        </p:spPr>
        <p:txBody>
          <a:bodyPr wrap="square" lIns="0" rIns="0" rtlCol="0">
            <a:spAutoFit/>
          </a:bodyPr>
          <a:lstStyle/>
          <a:p>
            <a:r>
              <a:rPr kumimoji="1" lang="ja-JP" altLang="en-US" sz="2000" b="1" dirty="0"/>
              <a:t>社内外のステークホルダーに対し、成長サイクルを実現する解決策を文書化する</a:t>
            </a:r>
            <a:endParaRPr kumimoji="1" lang="en-US" altLang="ja-JP" sz="2000" dirty="0"/>
          </a:p>
          <a:p>
            <a:endParaRPr kumimoji="1" lang="en-US" altLang="ja-JP" sz="2000" dirty="0"/>
          </a:p>
          <a:p>
            <a:r>
              <a:rPr kumimoji="1" lang="ja-JP" altLang="en-US" sz="2000" dirty="0"/>
              <a:t>「○○の顧客」が「△△な状況 」にあるとき「□□できる」機能を実装する。</a:t>
            </a:r>
          </a:p>
          <a:p>
            <a:r>
              <a:rPr kumimoji="1" lang="ja-JP" altLang="en-US" sz="2000" dirty="0"/>
              <a:t>本機能により「 </a:t>
            </a:r>
            <a:r>
              <a:rPr kumimoji="1" lang="en-US" altLang="ja-JP" sz="2000" dirty="0"/>
              <a:t>( </a:t>
            </a:r>
            <a:r>
              <a:rPr kumimoji="1" lang="ja-JP" altLang="en-US" sz="2000" dirty="0"/>
              <a:t>顧客に関する指標 </a:t>
            </a:r>
            <a:r>
              <a:rPr kumimoji="1" lang="en-US" altLang="ja-JP" sz="2000" dirty="0"/>
              <a:t>) </a:t>
            </a:r>
            <a:r>
              <a:rPr kumimoji="1" lang="ja-JP" altLang="en-US" sz="2000" dirty="0"/>
              <a:t>」が改善し、「 </a:t>
            </a:r>
            <a:r>
              <a:rPr kumimoji="1" lang="en-US" altLang="ja-JP" sz="2000" dirty="0"/>
              <a:t>( </a:t>
            </a:r>
            <a:r>
              <a:rPr kumimoji="1" lang="ja-JP" altLang="en-US" sz="2000" dirty="0"/>
              <a:t>ビジネスの指標 </a:t>
            </a:r>
            <a:r>
              <a:rPr kumimoji="1" lang="en-US" altLang="ja-JP" sz="2000" dirty="0"/>
              <a:t>) </a:t>
            </a:r>
            <a:r>
              <a:rPr kumimoji="1" lang="ja-JP" altLang="en-US" sz="2000" dirty="0"/>
              <a:t>」 が連鎖的に改善します。</a:t>
            </a:r>
            <a:endParaRPr kumimoji="1" lang="en-US" altLang="ja-JP" sz="2000" b="1" dirty="0"/>
          </a:p>
          <a:p>
            <a:r>
              <a:rPr kumimoji="1" lang="ja-JP" altLang="en-US" sz="2000" dirty="0"/>
              <a:t>「◇◇のデータ」を蓄積しより体験を洗練し競合優位を築いています。</a:t>
            </a:r>
            <a:endParaRPr kumimoji="1" lang="en-US" altLang="ja-JP" sz="2000" dirty="0"/>
          </a:p>
        </p:txBody>
      </p:sp>
      <p:sp>
        <p:nvSpPr>
          <p:cNvPr id="26" name="テキスト ボックス 25">
            <a:extLst>
              <a:ext uri="{FF2B5EF4-FFF2-40B4-BE49-F238E27FC236}">
                <a16:creationId xmlns:a16="http://schemas.microsoft.com/office/drawing/2014/main" id="{528834CF-3161-4A99-B0FB-E1F0E3500C34}"/>
              </a:ext>
            </a:extLst>
          </p:cNvPr>
          <p:cNvSpPr txBox="1"/>
          <p:nvPr/>
        </p:nvSpPr>
        <p:spPr>
          <a:xfrm>
            <a:off x="4365523" y="1985764"/>
            <a:ext cx="3274142" cy="4093428"/>
          </a:xfrm>
          <a:prstGeom prst="rect">
            <a:avLst/>
          </a:prstGeom>
          <a:noFill/>
        </p:spPr>
        <p:txBody>
          <a:bodyPr wrap="square" lIns="0" rIns="0" rtlCol="0">
            <a:spAutoFit/>
          </a:bodyPr>
          <a:lstStyle/>
          <a:p>
            <a:r>
              <a:rPr kumimoji="1" lang="ja-JP" altLang="en-US" sz="2000" b="1" dirty="0"/>
              <a:t>新機能に対する顧客の想定質問と理想的な</a:t>
            </a:r>
            <a:r>
              <a:rPr kumimoji="1" lang="ja-JP" altLang="en-US" sz="2000" b="1" dirty="0">
                <a:solidFill>
                  <a:srgbClr val="111724"/>
                </a:solidFill>
              </a:rPr>
              <a:t>回答</a:t>
            </a:r>
            <a:r>
              <a:rPr kumimoji="1" lang="ja-JP" altLang="en-US" sz="2000" b="1" dirty="0"/>
              <a:t>を文書化する。理想と現状が離れている場合赤字で書く。</a:t>
            </a:r>
            <a:endParaRPr kumimoji="1" lang="en-US" altLang="ja-JP" sz="2000" dirty="0"/>
          </a:p>
          <a:p>
            <a:endParaRPr kumimoji="1" lang="en-US" altLang="ja-JP" sz="2000" dirty="0"/>
          </a:p>
          <a:p>
            <a:r>
              <a:rPr kumimoji="1" lang="en-US" altLang="ja-JP" sz="2000" dirty="0"/>
              <a:t>Q: </a:t>
            </a:r>
            <a:r>
              <a:rPr kumimoji="1" lang="ja-JP" altLang="en-US" sz="2000" dirty="0"/>
              <a:t>本当に生産性が上がる </a:t>
            </a:r>
            <a:r>
              <a:rPr kumimoji="1" lang="en-US" altLang="ja-JP" sz="2000" dirty="0"/>
              <a:t>?</a:t>
            </a:r>
          </a:p>
          <a:p>
            <a:r>
              <a:rPr kumimoji="1" lang="en-US" altLang="ja-JP" sz="2000" dirty="0"/>
              <a:t>A: N </a:t>
            </a:r>
            <a:r>
              <a:rPr kumimoji="1" lang="ja-JP" altLang="en-US" sz="2000" dirty="0"/>
              <a:t>社のお客様で実証実験し、</a:t>
            </a:r>
            <a:r>
              <a:rPr kumimoji="1" lang="en-US" altLang="ja-JP" sz="2000" dirty="0"/>
              <a:t>x % </a:t>
            </a:r>
            <a:r>
              <a:rPr kumimoji="1" lang="ja-JP" altLang="en-US" sz="2000" dirty="0"/>
              <a:t>で効果を実感頂いている。</a:t>
            </a:r>
            <a:endParaRPr kumimoji="1" lang="en-US" altLang="ja-JP" sz="2000" dirty="0"/>
          </a:p>
          <a:p>
            <a:endParaRPr kumimoji="1" lang="en-US" altLang="ja-JP" sz="2000" dirty="0"/>
          </a:p>
          <a:p>
            <a:r>
              <a:rPr kumimoji="1" lang="en-US" altLang="ja-JP" sz="2000" dirty="0"/>
              <a:t>Q: </a:t>
            </a:r>
            <a:r>
              <a:rPr kumimoji="1" lang="ja-JP" altLang="en-US" sz="2000" dirty="0"/>
              <a:t>いくらかかる </a:t>
            </a:r>
            <a:r>
              <a:rPr kumimoji="1" lang="en-US" altLang="ja-JP" sz="2000" dirty="0"/>
              <a:t>?</a:t>
            </a:r>
          </a:p>
          <a:p>
            <a:r>
              <a:rPr kumimoji="1" lang="en-US" altLang="ja-JP" sz="2000" dirty="0"/>
              <a:t>A: </a:t>
            </a:r>
            <a:r>
              <a:rPr kumimoji="1" lang="ja-JP" altLang="en-US" sz="2000" dirty="0"/>
              <a:t>最初 </a:t>
            </a:r>
            <a:r>
              <a:rPr kumimoji="1" lang="en-US" altLang="ja-JP" sz="2000" dirty="0"/>
              <a:t>3 </a:t>
            </a:r>
            <a:r>
              <a:rPr kumimoji="1" lang="ja-JP" altLang="en-US" sz="2000" dirty="0"/>
              <a:t>カ月は無料から始めることができる。</a:t>
            </a:r>
            <a:endParaRPr kumimoji="1" lang="en-US" altLang="ja-JP" sz="2000" dirty="0"/>
          </a:p>
        </p:txBody>
      </p:sp>
      <p:sp>
        <p:nvSpPr>
          <p:cNvPr id="27" name="テキスト ボックス 26">
            <a:extLst>
              <a:ext uri="{FF2B5EF4-FFF2-40B4-BE49-F238E27FC236}">
                <a16:creationId xmlns:a16="http://schemas.microsoft.com/office/drawing/2014/main" id="{B353C0E8-7C6C-404C-8D14-475F1E250073}"/>
              </a:ext>
            </a:extLst>
          </p:cNvPr>
          <p:cNvSpPr txBox="1"/>
          <p:nvPr/>
        </p:nvSpPr>
        <p:spPr>
          <a:xfrm>
            <a:off x="7895304" y="1985764"/>
            <a:ext cx="3274142" cy="2862322"/>
          </a:xfrm>
          <a:prstGeom prst="rect">
            <a:avLst/>
          </a:prstGeom>
          <a:noFill/>
        </p:spPr>
        <p:txBody>
          <a:bodyPr wrap="square" lIns="0" rIns="0" rtlCol="0">
            <a:spAutoFit/>
          </a:bodyPr>
          <a:lstStyle/>
          <a:p>
            <a:r>
              <a:rPr kumimoji="1" lang="ja-JP" altLang="en-US" sz="2000" b="1" dirty="0"/>
              <a:t>新機能を利用・操作するための手順を作成する。改修にリスクが高い点は赤字にする。</a:t>
            </a:r>
            <a:endParaRPr kumimoji="1" lang="en-US" altLang="ja-JP" sz="2000" dirty="0"/>
          </a:p>
          <a:p>
            <a:endParaRPr kumimoji="1" lang="en-US" altLang="ja-JP" sz="2000" dirty="0"/>
          </a:p>
          <a:p>
            <a:pPr marL="457200" indent="-457200">
              <a:buAutoNum type="arabicPeriod"/>
            </a:pPr>
            <a:r>
              <a:rPr kumimoji="1" lang="ja-JP" altLang="en-US" sz="2000" dirty="0"/>
              <a:t>まずログインする</a:t>
            </a:r>
            <a:endParaRPr kumimoji="1" lang="en-US" altLang="ja-JP" sz="2000" dirty="0"/>
          </a:p>
          <a:p>
            <a:pPr marL="457200" indent="-457200">
              <a:buAutoNum type="arabicPeriod"/>
            </a:pPr>
            <a:r>
              <a:rPr kumimoji="1" lang="en-US" altLang="ja-JP" sz="2000" dirty="0"/>
              <a:t>XX </a:t>
            </a:r>
            <a:r>
              <a:rPr kumimoji="1" lang="ja-JP" altLang="en-US" sz="2000" dirty="0"/>
              <a:t>メニューを起動</a:t>
            </a:r>
            <a:endParaRPr kumimoji="1" lang="en-US" altLang="ja-JP" sz="2000" dirty="0"/>
          </a:p>
          <a:p>
            <a:pPr marL="457200" indent="-457200">
              <a:buAutoNum type="arabicPeriod"/>
            </a:pPr>
            <a:endParaRPr kumimoji="1" lang="en-US" altLang="ja-JP" sz="2000" dirty="0"/>
          </a:p>
          <a:p>
            <a:r>
              <a:rPr kumimoji="1" lang="ja-JP" altLang="en-US" sz="2000" dirty="0"/>
              <a:t>・・・</a:t>
            </a:r>
            <a:endParaRPr kumimoji="1" lang="en-US" altLang="ja-JP" sz="2000" dirty="0"/>
          </a:p>
        </p:txBody>
      </p:sp>
    </p:spTree>
    <p:extLst>
      <p:ext uri="{BB962C8B-B14F-4D97-AF65-F5344CB8AC3E}">
        <p14:creationId xmlns:p14="http://schemas.microsoft.com/office/powerpoint/2010/main" val="41531074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各チームのワーク結果をマージし共有</a:t>
            </a:r>
          </a:p>
        </p:txBody>
      </p:sp>
      <p:sp>
        <p:nvSpPr>
          <p:cNvPr id="7" name="コンテンツ プレースホルダー 6">
            <a:extLst>
              <a:ext uri="{FF2B5EF4-FFF2-40B4-BE49-F238E27FC236}">
                <a16:creationId xmlns:a16="http://schemas.microsoft.com/office/drawing/2014/main" id="{E06FE9B3-7E7E-4BF5-8C04-B6FAF8120413}"/>
              </a:ext>
            </a:extLst>
          </p:cNvPr>
          <p:cNvSpPr>
            <a:spLocks noGrp="1"/>
          </p:cNvSpPr>
          <p:nvPr>
            <p:ph idx="1"/>
          </p:nvPr>
        </p:nvSpPr>
        <p:spPr>
          <a:xfrm>
            <a:off x="5604388" y="1371600"/>
            <a:ext cx="6244712" cy="4339650"/>
          </a:xfrm>
        </p:spPr>
        <p:txBody>
          <a:bodyPr/>
          <a:lstStyle/>
          <a:p>
            <a:r>
              <a:rPr lang="ja-JP" altLang="en-US" dirty="0"/>
              <a:t>全員の成果物を </a:t>
            </a:r>
            <a:r>
              <a:rPr lang="en-US" altLang="ja-JP" dirty="0"/>
              <a:t>1 </a:t>
            </a:r>
            <a:r>
              <a:rPr lang="ja-JP" altLang="en-US" dirty="0"/>
              <a:t>つの文章にまとめる。</a:t>
            </a:r>
            <a:endParaRPr lang="en-US" altLang="ja-JP" dirty="0"/>
          </a:p>
          <a:p>
            <a:r>
              <a:rPr lang="ja-JP" altLang="en-US" dirty="0"/>
              <a:t>まとめた後、ステークホルダーに提案しているつもりで読み上げを行う。</a:t>
            </a:r>
            <a:endParaRPr lang="en-US" altLang="ja-JP" dirty="0"/>
          </a:p>
          <a:p>
            <a:pPr marL="457200" indent="-457200">
              <a:buAutoNum type="arabicPeriod"/>
            </a:pPr>
            <a:r>
              <a:rPr lang="ja-JP" altLang="en-US" dirty="0"/>
              <a:t>企画役が概要を読み上げる</a:t>
            </a:r>
            <a:endParaRPr lang="en-US" altLang="ja-JP" dirty="0"/>
          </a:p>
          <a:p>
            <a:pPr marL="457200" indent="-457200">
              <a:buAutoNum type="arabicPeriod"/>
            </a:pPr>
            <a:r>
              <a:rPr lang="ja-JP" altLang="en-US" dirty="0"/>
              <a:t>顧客役は自分の </a:t>
            </a:r>
            <a:r>
              <a:rPr lang="en-US" altLang="ja-JP" dirty="0"/>
              <a:t>FAQ </a:t>
            </a:r>
            <a:r>
              <a:rPr lang="ja-JP" altLang="en-US" dirty="0"/>
              <a:t>パートを読む</a:t>
            </a:r>
            <a:endParaRPr lang="en-US" altLang="ja-JP" dirty="0"/>
          </a:p>
          <a:p>
            <a:pPr marL="457200" indent="-457200">
              <a:buAutoNum type="arabicPeriod"/>
            </a:pPr>
            <a:r>
              <a:rPr lang="ja-JP" altLang="en-US" dirty="0"/>
              <a:t>新機能をデモする手順を説明する</a:t>
            </a:r>
            <a:endParaRPr lang="en-US" altLang="ja-JP" dirty="0"/>
          </a:p>
          <a:p>
            <a:endParaRPr lang="en-US" altLang="ja-JP" dirty="0"/>
          </a:p>
          <a:p>
            <a:r>
              <a:rPr lang="ja-JP" altLang="en-US" dirty="0"/>
              <a:t>読み上げた後、赤字で記載した懸念点について共有する </a:t>
            </a:r>
            <a:r>
              <a:rPr lang="en-US" altLang="ja-JP" dirty="0"/>
              <a:t>( </a:t>
            </a:r>
            <a:r>
              <a:rPr lang="ja-JP" altLang="en-US" dirty="0"/>
              <a:t>ここでは解決しない</a:t>
            </a:r>
            <a:r>
              <a:rPr lang="en-US" altLang="ja-JP" dirty="0"/>
              <a:t> )</a:t>
            </a:r>
            <a:r>
              <a:rPr lang="ja-JP" altLang="en-US" dirty="0"/>
              <a:t> 。</a:t>
            </a:r>
            <a:endParaRPr lang="en-US" altLang="ja-JP" dirty="0"/>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31</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 name="スクロール: 縦 2">
            <a:extLst>
              <a:ext uri="{FF2B5EF4-FFF2-40B4-BE49-F238E27FC236}">
                <a16:creationId xmlns:a16="http://schemas.microsoft.com/office/drawing/2014/main" id="{D29338A7-9A04-46F2-AC7D-103F6A14FC69}"/>
              </a:ext>
            </a:extLst>
          </p:cNvPr>
          <p:cNvSpPr/>
          <p:nvPr/>
        </p:nvSpPr>
        <p:spPr>
          <a:xfrm>
            <a:off x="825909" y="1141036"/>
            <a:ext cx="4119717" cy="4817806"/>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テキスト ボックス 5">
            <a:extLst>
              <a:ext uri="{FF2B5EF4-FFF2-40B4-BE49-F238E27FC236}">
                <a16:creationId xmlns:a16="http://schemas.microsoft.com/office/drawing/2014/main" id="{7B553E69-ECBA-4878-A0B8-4C1551CC7846}"/>
              </a:ext>
            </a:extLst>
          </p:cNvPr>
          <p:cNvSpPr txBox="1"/>
          <p:nvPr/>
        </p:nvSpPr>
        <p:spPr>
          <a:xfrm>
            <a:off x="1484671" y="1956619"/>
            <a:ext cx="2566219" cy="369332"/>
          </a:xfrm>
          <a:prstGeom prst="rect">
            <a:avLst/>
          </a:prstGeom>
          <a:noFill/>
        </p:spPr>
        <p:txBody>
          <a:bodyPr wrap="square" lIns="0" rIns="0" rtlCol="0">
            <a:spAutoFit/>
          </a:bodyPr>
          <a:lstStyle/>
          <a:p>
            <a:r>
              <a:rPr kumimoji="1" lang="ja-JP" altLang="en-US" dirty="0"/>
              <a:t>解決策の概要</a:t>
            </a:r>
          </a:p>
        </p:txBody>
      </p:sp>
      <p:sp>
        <p:nvSpPr>
          <p:cNvPr id="17" name="テキスト ボックス 16">
            <a:extLst>
              <a:ext uri="{FF2B5EF4-FFF2-40B4-BE49-F238E27FC236}">
                <a16:creationId xmlns:a16="http://schemas.microsoft.com/office/drawing/2014/main" id="{65A59A55-26ED-4AA5-8029-1A675F95370C}"/>
              </a:ext>
            </a:extLst>
          </p:cNvPr>
          <p:cNvSpPr txBox="1"/>
          <p:nvPr/>
        </p:nvSpPr>
        <p:spPr>
          <a:xfrm>
            <a:off x="1484671" y="3183700"/>
            <a:ext cx="2566219" cy="369332"/>
          </a:xfrm>
          <a:prstGeom prst="rect">
            <a:avLst/>
          </a:prstGeom>
          <a:noFill/>
        </p:spPr>
        <p:txBody>
          <a:bodyPr wrap="square" lIns="0" rIns="0" rtlCol="0">
            <a:spAutoFit/>
          </a:bodyPr>
          <a:lstStyle/>
          <a:p>
            <a:r>
              <a:rPr kumimoji="1" lang="en-US" altLang="ja-JP" dirty="0"/>
              <a:t>FAQ</a:t>
            </a:r>
            <a:endParaRPr kumimoji="1" lang="ja-JP" altLang="en-US" dirty="0"/>
          </a:p>
        </p:txBody>
      </p:sp>
      <p:sp>
        <p:nvSpPr>
          <p:cNvPr id="18" name="テキスト ボックス 17">
            <a:extLst>
              <a:ext uri="{FF2B5EF4-FFF2-40B4-BE49-F238E27FC236}">
                <a16:creationId xmlns:a16="http://schemas.microsoft.com/office/drawing/2014/main" id="{FB0D4F36-FBBE-41AA-962C-6A8F21BDD833}"/>
              </a:ext>
            </a:extLst>
          </p:cNvPr>
          <p:cNvSpPr txBox="1"/>
          <p:nvPr/>
        </p:nvSpPr>
        <p:spPr>
          <a:xfrm>
            <a:off x="1484671" y="4647660"/>
            <a:ext cx="2566219" cy="369332"/>
          </a:xfrm>
          <a:prstGeom prst="rect">
            <a:avLst/>
          </a:prstGeom>
          <a:noFill/>
        </p:spPr>
        <p:txBody>
          <a:bodyPr wrap="square" lIns="0" rIns="0" rtlCol="0">
            <a:spAutoFit/>
          </a:bodyPr>
          <a:lstStyle/>
          <a:p>
            <a:r>
              <a:rPr kumimoji="1" lang="ja-JP" altLang="en-US" dirty="0"/>
              <a:t>デモシナリオ</a:t>
            </a:r>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1484671" y="3748985"/>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顧客役 </a:t>
            </a:r>
            <a:r>
              <a:rPr kumimoji="1" lang="en-US" altLang="ja-JP" sz="2000" dirty="0">
                <a:solidFill>
                  <a:schemeClr val="tx1"/>
                </a:solidFill>
              </a:rPr>
              <a:t>: FAQ</a:t>
            </a:r>
            <a:endParaRPr kumimoji="1" lang="ja-JP" altLang="en-US" sz="2000" dirty="0">
              <a:solidFill>
                <a:schemeClr val="tx1"/>
              </a:solidFill>
            </a:endParaRP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1484671" y="5132932"/>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開発役 </a:t>
            </a:r>
            <a:r>
              <a:rPr kumimoji="1" lang="en-US" altLang="ja-JP" sz="2000" dirty="0">
                <a:solidFill>
                  <a:schemeClr val="tx1"/>
                </a:solidFill>
              </a:rPr>
              <a:t>: </a:t>
            </a:r>
            <a:r>
              <a:rPr kumimoji="1" lang="ja-JP" altLang="en-US" sz="2000" dirty="0">
                <a:solidFill>
                  <a:schemeClr val="tx1"/>
                </a:solidFill>
              </a:rPr>
              <a:t>手順書</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1484671" y="2427804"/>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 </a:t>
            </a:r>
            <a:r>
              <a:rPr kumimoji="1" lang="en-US" altLang="ja-JP" sz="2000" dirty="0">
                <a:solidFill>
                  <a:schemeClr val="tx1"/>
                </a:solidFill>
              </a:rPr>
              <a:t>: </a:t>
            </a:r>
            <a:r>
              <a:rPr kumimoji="1" lang="ja-JP" altLang="en-US" sz="2000" dirty="0">
                <a:solidFill>
                  <a:schemeClr val="tx1"/>
                </a:solidFill>
              </a:rPr>
              <a:t>概要</a:t>
            </a:r>
          </a:p>
        </p:txBody>
      </p:sp>
    </p:spTree>
    <p:extLst>
      <p:ext uri="{BB962C8B-B14F-4D97-AF65-F5344CB8AC3E}">
        <p14:creationId xmlns:p14="http://schemas.microsoft.com/office/powerpoint/2010/main" val="11910522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32</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8062451" y="4496323"/>
            <a:ext cx="1504335"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170 min</a:t>
            </a:r>
            <a:endParaRPr kumimoji="1" lang="ja-JP" altLang="en-US" dirty="0" err="1"/>
          </a:p>
        </p:txBody>
      </p:sp>
    </p:spTree>
    <p:extLst>
      <p:ext uri="{BB962C8B-B14F-4D97-AF65-F5344CB8AC3E}">
        <p14:creationId xmlns:p14="http://schemas.microsoft.com/office/powerpoint/2010/main" val="26771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t>Listen : </a:t>
            </a:r>
            <a:r>
              <a:rPr lang="ja-JP" altLang="en-US" dirty="0"/>
              <a:t>顧客を知る</a:t>
            </a:r>
            <a:endParaRPr lang="en-US" dirty="0"/>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b="1" dirty="0">
                <a:solidFill>
                  <a:schemeClr val="accent2"/>
                </a:solidFill>
              </a:rPr>
              <a:t>Test/Iterate : </a:t>
            </a:r>
            <a:r>
              <a:rPr lang="ja-JP" altLang="en-US" b="1" dirty="0">
                <a:solidFill>
                  <a:schemeClr val="accent2"/>
                </a:solidFill>
              </a:rPr>
              <a:t>評価指標を決める</a:t>
            </a:r>
            <a:endParaRPr lang="en-US" b="1" dirty="0">
              <a:solidFill>
                <a:schemeClr val="accent2"/>
              </a:solidFill>
            </a:endParaRPr>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33</a:t>
            </a:fld>
            <a:endParaRPr lang="en-US"/>
          </a:p>
        </p:txBody>
      </p:sp>
    </p:spTree>
    <p:extLst>
      <p:ext uri="{BB962C8B-B14F-4D97-AF65-F5344CB8AC3E}">
        <p14:creationId xmlns:p14="http://schemas.microsoft.com/office/powerpoint/2010/main" val="42330886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3A197A9-1BB4-4777-B216-1C98DEF4A9E8}"/>
              </a:ext>
            </a:extLst>
          </p:cNvPr>
          <p:cNvSpPr>
            <a:spLocks noGrp="1"/>
          </p:cNvSpPr>
          <p:nvPr>
            <p:ph type="title"/>
          </p:nvPr>
        </p:nvSpPr>
        <p:spPr/>
        <p:txBody>
          <a:bodyPr/>
          <a:lstStyle/>
          <a:p>
            <a:r>
              <a:rPr lang="ja-JP" altLang="en-US" dirty="0"/>
              <a:t>解決策を評価し、改善する計画を立てる</a:t>
            </a:r>
          </a:p>
        </p:txBody>
      </p:sp>
      <p:sp>
        <p:nvSpPr>
          <p:cNvPr id="6" name="コンテンツ プレースホルダー 5">
            <a:extLst>
              <a:ext uri="{FF2B5EF4-FFF2-40B4-BE49-F238E27FC236}">
                <a16:creationId xmlns:a16="http://schemas.microsoft.com/office/drawing/2014/main" id="{D70D8A3B-5454-469A-A518-BF43466C4543}"/>
              </a:ext>
            </a:extLst>
          </p:cNvPr>
          <p:cNvSpPr>
            <a:spLocks noGrp="1"/>
          </p:cNvSpPr>
          <p:nvPr>
            <p:ph idx="1"/>
          </p:nvPr>
        </p:nvSpPr>
        <p:spPr>
          <a:xfrm>
            <a:off x="425038" y="1371600"/>
            <a:ext cx="11424062" cy="1107996"/>
          </a:xfrm>
        </p:spPr>
        <p:txBody>
          <a:bodyPr/>
          <a:lstStyle/>
          <a:p>
            <a:r>
              <a:rPr kumimoji="1" lang="ja-JP" altLang="en-US" sz="2800" dirty="0"/>
              <a:t>想定通り課題が解決できないこともある。検討・実装は無駄だった </a:t>
            </a:r>
            <a:r>
              <a:rPr kumimoji="1" lang="en-US" altLang="ja-JP" sz="2800" dirty="0"/>
              <a:t>??</a:t>
            </a:r>
          </a:p>
          <a:p>
            <a:endParaRPr lang="ja-JP" altLang="en-US" sz="2800" dirty="0"/>
          </a:p>
        </p:txBody>
      </p:sp>
      <p:sp>
        <p:nvSpPr>
          <p:cNvPr id="4" name="スライド番号プレースホルダー 3">
            <a:extLst>
              <a:ext uri="{FF2B5EF4-FFF2-40B4-BE49-F238E27FC236}">
                <a16:creationId xmlns:a16="http://schemas.microsoft.com/office/drawing/2014/main" id="{9751276C-0DCE-489D-9766-3365F1D88D2A}"/>
              </a:ext>
            </a:extLst>
          </p:cNvPr>
          <p:cNvSpPr>
            <a:spLocks noGrp="1"/>
          </p:cNvSpPr>
          <p:nvPr>
            <p:ph type="sldNum" sz="quarter" idx="4"/>
          </p:nvPr>
        </p:nvSpPr>
        <p:spPr/>
        <p:txBody>
          <a:bodyPr/>
          <a:lstStyle/>
          <a:p>
            <a:fld id="{DC503246-BBCE-4F0A-BCDC-08FC4C52637D}" type="slidenum">
              <a:rPr lang="en-US" smtClean="0"/>
              <a:pPr/>
              <a:t>34</a:t>
            </a:fld>
            <a:endParaRPr lang="en-US"/>
          </a:p>
        </p:txBody>
      </p:sp>
      <p:pic>
        <p:nvPicPr>
          <p:cNvPr id="7" name="図 6">
            <a:extLst>
              <a:ext uri="{FF2B5EF4-FFF2-40B4-BE49-F238E27FC236}">
                <a16:creationId xmlns:a16="http://schemas.microsoft.com/office/drawing/2014/main" id="{99C762D5-0C98-4748-A698-6670E7997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570" y="2209799"/>
            <a:ext cx="6118860" cy="4079240"/>
          </a:xfrm>
          <a:prstGeom prst="rect">
            <a:avLst/>
          </a:prstGeom>
        </p:spPr>
      </p:pic>
    </p:spTree>
    <p:extLst>
      <p:ext uri="{BB962C8B-B14F-4D97-AF65-F5344CB8AC3E}">
        <p14:creationId xmlns:p14="http://schemas.microsoft.com/office/powerpoint/2010/main" val="1132507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FCC99-C3FF-4309-9832-F17F82DE80B8}"/>
              </a:ext>
            </a:extLst>
          </p:cNvPr>
          <p:cNvSpPr>
            <a:spLocks noGrp="1"/>
          </p:cNvSpPr>
          <p:nvPr>
            <p:ph type="title"/>
          </p:nvPr>
        </p:nvSpPr>
        <p:spPr/>
        <p:txBody>
          <a:bodyPr/>
          <a:lstStyle/>
          <a:p>
            <a:r>
              <a:rPr kumimoji="1" lang="ja-JP" altLang="en-US" dirty="0"/>
              <a:t>学びを積み、より確実に成果を獲得する</a:t>
            </a:r>
          </a:p>
        </p:txBody>
      </p:sp>
      <p:sp>
        <p:nvSpPr>
          <p:cNvPr id="4" name="スライド番号プレースホルダー 3">
            <a:extLst>
              <a:ext uri="{FF2B5EF4-FFF2-40B4-BE49-F238E27FC236}">
                <a16:creationId xmlns:a16="http://schemas.microsoft.com/office/drawing/2014/main" id="{692DD0B9-A859-48CF-BFCB-F26008A19CCC}"/>
              </a:ext>
            </a:extLst>
          </p:cNvPr>
          <p:cNvSpPr>
            <a:spLocks noGrp="1"/>
          </p:cNvSpPr>
          <p:nvPr>
            <p:ph type="sldNum" sz="quarter" idx="4"/>
          </p:nvPr>
        </p:nvSpPr>
        <p:spPr/>
        <p:txBody>
          <a:bodyPr/>
          <a:lstStyle/>
          <a:p>
            <a:fld id="{DC503246-BBCE-4F0A-BCDC-08FC4C52637D}" type="slidenum">
              <a:rPr lang="en-US" smtClean="0"/>
              <a:pPr/>
              <a:t>35</a:t>
            </a:fld>
            <a:endParaRPr lang="en-US"/>
          </a:p>
        </p:txBody>
      </p:sp>
      <p:sp>
        <p:nvSpPr>
          <p:cNvPr id="5" name="楕円 4">
            <a:extLst>
              <a:ext uri="{FF2B5EF4-FFF2-40B4-BE49-F238E27FC236}">
                <a16:creationId xmlns:a16="http://schemas.microsoft.com/office/drawing/2014/main" id="{3A61701B-589D-4C2D-8420-BCB0F2E33861}"/>
              </a:ext>
            </a:extLst>
          </p:cNvPr>
          <p:cNvSpPr/>
          <p:nvPr/>
        </p:nvSpPr>
        <p:spPr>
          <a:xfrm>
            <a:off x="1435572" y="1398382"/>
            <a:ext cx="266218" cy="26621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cxnSp>
        <p:nvCxnSpPr>
          <p:cNvPr id="6" name="直線矢印コネクタ 5">
            <a:extLst>
              <a:ext uri="{FF2B5EF4-FFF2-40B4-BE49-F238E27FC236}">
                <a16:creationId xmlns:a16="http://schemas.microsoft.com/office/drawing/2014/main" id="{F575B5AA-F1DF-4910-9A68-A8C3720753E0}"/>
              </a:ext>
            </a:extLst>
          </p:cNvPr>
          <p:cNvCxnSpPr>
            <a:cxnSpLocks/>
          </p:cNvCxnSpPr>
          <p:nvPr/>
        </p:nvCxnSpPr>
        <p:spPr>
          <a:xfrm flipV="1">
            <a:off x="1030147" y="3029043"/>
            <a:ext cx="0" cy="1083901"/>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7D4C2B2F-F64C-44EC-8163-16F118A97ECF}"/>
              </a:ext>
            </a:extLst>
          </p:cNvPr>
          <p:cNvCxnSpPr>
            <a:cxnSpLocks/>
          </p:cNvCxnSpPr>
          <p:nvPr/>
        </p:nvCxnSpPr>
        <p:spPr>
          <a:xfrm flipV="1">
            <a:off x="1568681" y="1885435"/>
            <a:ext cx="0" cy="1059423"/>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DDBD759A-B90A-4798-AA0B-7ECFAFFF68BB}"/>
              </a:ext>
            </a:extLst>
          </p:cNvPr>
          <p:cNvSpPr/>
          <p:nvPr/>
        </p:nvSpPr>
        <p:spPr>
          <a:xfrm>
            <a:off x="7242857" y="1398382"/>
            <a:ext cx="266218" cy="26621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cxnSp>
        <p:nvCxnSpPr>
          <p:cNvPr id="14" name="直線矢印コネクタ 13">
            <a:extLst>
              <a:ext uri="{FF2B5EF4-FFF2-40B4-BE49-F238E27FC236}">
                <a16:creationId xmlns:a16="http://schemas.microsoft.com/office/drawing/2014/main" id="{39D00D25-3BEC-4F54-823F-9E6AFA6F58C1}"/>
              </a:ext>
            </a:extLst>
          </p:cNvPr>
          <p:cNvCxnSpPr/>
          <p:nvPr/>
        </p:nvCxnSpPr>
        <p:spPr>
          <a:xfrm>
            <a:off x="9550929" y="5041039"/>
            <a:ext cx="1076446" cy="0"/>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D984CA3-3C5C-4B5B-90FF-28D9DB1722D2}"/>
              </a:ext>
            </a:extLst>
          </p:cNvPr>
          <p:cNvCxnSpPr/>
          <p:nvPr/>
        </p:nvCxnSpPr>
        <p:spPr>
          <a:xfrm>
            <a:off x="9550929" y="5272533"/>
            <a:ext cx="1076446"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852BBC18-F185-4528-8D53-D122A50A8ABC}"/>
              </a:ext>
            </a:extLst>
          </p:cNvPr>
          <p:cNvSpPr txBox="1"/>
          <p:nvPr/>
        </p:nvSpPr>
        <p:spPr>
          <a:xfrm>
            <a:off x="10633163" y="4871762"/>
            <a:ext cx="1076446" cy="338554"/>
          </a:xfrm>
          <a:prstGeom prst="rect">
            <a:avLst/>
          </a:prstGeom>
          <a:noFill/>
        </p:spPr>
        <p:txBody>
          <a:bodyPr wrap="square" lIns="0" rIns="0" rtlCol="0">
            <a:spAutoFit/>
          </a:bodyPr>
          <a:lstStyle/>
          <a:p>
            <a:pPr algn="ctr"/>
            <a:r>
              <a:rPr kumimoji="1" lang="ja-JP" altLang="en-US" sz="1600" dirty="0">
                <a:latin typeface="メイリオ" panose="020B0604030504040204" pitchFamily="50" charset="-128"/>
                <a:ea typeface="メイリオ" panose="020B0604030504040204" pitchFamily="50" charset="-128"/>
              </a:rPr>
              <a:t>計画</a:t>
            </a:r>
          </a:p>
        </p:txBody>
      </p:sp>
      <p:sp>
        <p:nvSpPr>
          <p:cNvPr id="17" name="テキスト ボックス 16">
            <a:extLst>
              <a:ext uri="{FF2B5EF4-FFF2-40B4-BE49-F238E27FC236}">
                <a16:creationId xmlns:a16="http://schemas.microsoft.com/office/drawing/2014/main" id="{368B0883-8A17-4061-8084-BA2ACCA193E2}"/>
              </a:ext>
            </a:extLst>
          </p:cNvPr>
          <p:cNvSpPr txBox="1"/>
          <p:nvPr/>
        </p:nvSpPr>
        <p:spPr>
          <a:xfrm>
            <a:off x="10633163" y="5140649"/>
            <a:ext cx="1076446" cy="338554"/>
          </a:xfrm>
          <a:prstGeom prst="rect">
            <a:avLst/>
          </a:prstGeom>
          <a:noFill/>
        </p:spPr>
        <p:txBody>
          <a:bodyPr wrap="square" lIns="0" rIns="0" rtlCol="0">
            <a:spAutoFit/>
          </a:bodyPr>
          <a:lstStyle/>
          <a:p>
            <a:pPr algn="ctr"/>
            <a:r>
              <a:rPr kumimoji="1" lang="ja-JP" altLang="en-US" sz="1600" dirty="0">
                <a:latin typeface="メイリオ" panose="020B0604030504040204" pitchFamily="50" charset="-128"/>
                <a:ea typeface="メイリオ" panose="020B0604030504040204" pitchFamily="50" charset="-128"/>
              </a:rPr>
              <a:t>実績</a:t>
            </a:r>
          </a:p>
        </p:txBody>
      </p:sp>
      <p:sp>
        <p:nvSpPr>
          <p:cNvPr id="18" name="テキスト ボックス 17">
            <a:extLst>
              <a:ext uri="{FF2B5EF4-FFF2-40B4-BE49-F238E27FC236}">
                <a16:creationId xmlns:a16="http://schemas.microsoft.com/office/drawing/2014/main" id="{14945AC7-EEAF-430A-9F8B-84418191E070}"/>
              </a:ext>
            </a:extLst>
          </p:cNvPr>
          <p:cNvSpPr txBox="1"/>
          <p:nvPr/>
        </p:nvSpPr>
        <p:spPr>
          <a:xfrm>
            <a:off x="2270570" y="1555427"/>
            <a:ext cx="3973973" cy="3785652"/>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良い例</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ヒットを積んだ後にホームランを狙う段階的ステップ</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各段階で</a:t>
            </a:r>
            <a:r>
              <a:rPr kumimoji="1" lang="ja-JP" altLang="en-US" sz="2400" b="1" dirty="0">
                <a:solidFill>
                  <a:schemeClr val="accent2"/>
                </a:solidFill>
                <a:latin typeface="メイリオ" panose="020B0604030504040204" pitchFamily="50" charset="-128"/>
                <a:ea typeface="メイリオ" panose="020B0604030504040204" pitchFamily="50" charset="-128"/>
              </a:rPr>
              <a:t>目標と実際のギャップ</a:t>
            </a:r>
            <a:r>
              <a:rPr kumimoji="1" lang="ja-JP" altLang="en-US" sz="2400" dirty="0">
                <a:latin typeface="メイリオ" panose="020B0604030504040204" pitchFamily="50" charset="-128"/>
                <a:ea typeface="メイリオ" panose="020B0604030504040204" pitchFamily="50" charset="-128"/>
              </a:rPr>
              <a:t>を計測・分析し、次の成果獲得をより確実なものにする</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どの段階でも、期待値</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mj-lt"/>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成果</a:t>
            </a:r>
            <a:r>
              <a:rPr kumimoji="1" lang="en-US" altLang="ja-JP" sz="2400" dirty="0">
                <a:latin typeface="+mj-lt"/>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実現確率</a:t>
            </a:r>
            <a:r>
              <a:rPr kumimoji="1" lang="en-US" altLang="ja-JP" sz="2400" dirty="0">
                <a:latin typeface="+mj-lt"/>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に見合ったコストで行動を実施する</a:t>
            </a:r>
            <a:endParaRPr kumimoji="1" lang="en-US" altLang="ja-JP" sz="24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1C3C0DCB-ECAA-45A1-A1CD-48A62E82CEAE}"/>
              </a:ext>
            </a:extLst>
          </p:cNvPr>
          <p:cNvSpPr txBox="1"/>
          <p:nvPr/>
        </p:nvSpPr>
        <p:spPr>
          <a:xfrm>
            <a:off x="7743463" y="1555427"/>
            <a:ext cx="4288423" cy="3785652"/>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良くない例</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経験を積まず、最初から</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ホームランを狙っている</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b="1" dirty="0">
                <a:solidFill>
                  <a:schemeClr val="accent2"/>
                </a:solidFill>
                <a:latin typeface="メイリオ" panose="020B0604030504040204" pitchFamily="50" charset="-128"/>
                <a:ea typeface="メイリオ" panose="020B0604030504040204" pitchFamily="50" charset="-128"/>
              </a:rPr>
              <a:t>取得した定量・定性データ</a:t>
            </a:r>
            <a:r>
              <a:rPr kumimoji="1" lang="ja-JP" altLang="en-US" sz="2400" dirty="0">
                <a:latin typeface="メイリオ" panose="020B0604030504040204" pitchFamily="50" charset="-128"/>
                <a:ea typeface="メイリオ" panose="020B0604030504040204" pitchFamily="50" charset="-128"/>
              </a:rPr>
              <a:t>に基づかない行動をとる。あるいは、データをそもそもとっていない</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期待値に見合わないコストをかけて行動する</a:t>
            </a:r>
            <a:br>
              <a:rPr kumimoji="1" lang="en-US" altLang="ja-JP" sz="2400" dirty="0">
                <a:latin typeface="メイリオ" panose="020B0604030504040204" pitchFamily="50" charset="-128"/>
                <a:ea typeface="メイリオ" panose="020B0604030504040204" pitchFamily="50" charset="-128"/>
              </a:rPr>
            </a:br>
            <a:endParaRPr kumimoji="1" lang="ja-JP" altLang="en-US" sz="24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0E0C9866-C8B6-418F-BAC8-54B1929CBCAF}"/>
              </a:ext>
            </a:extLst>
          </p:cNvPr>
          <p:cNvSpPr txBox="1"/>
          <p:nvPr/>
        </p:nvSpPr>
        <p:spPr>
          <a:xfrm>
            <a:off x="609599" y="5493495"/>
            <a:ext cx="11239499" cy="830997"/>
          </a:xfrm>
          <a:prstGeom prst="rect">
            <a:avLst/>
          </a:prstGeom>
          <a:noFill/>
        </p:spPr>
        <p:txBody>
          <a:bodyPr wrap="square" lIns="0" rIns="0" rtlCol="0">
            <a:spAutoFit/>
          </a:bodyPr>
          <a:lstStyle/>
          <a:p>
            <a:pPr algn="l"/>
            <a:r>
              <a:rPr kumimoji="1" lang="ja-JP" altLang="en-US" sz="2400" dirty="0"/>
              <a:t>データ利活用に取り組む企業の </a:t>
            </a:r>
            <a:r>
              <a:rPr kumimoji="1" lang="en-US" altLang="ja-JP" sz="2400" dirty="0"/>
              <a:t>50% </a:t>
            </a:r>
            <a:r>
              <a:rPr kumimoji="1" lang="ja-JP" altLang="en-US" sz="2400" dirty="0"/>
              <a:t>近くは成果を測定しておらず「良くない例」のため </a:t>
            </a:r>
            <a:r>
              <a:rPr kumimoji="1" lang="en-US" altLang="ja-JP" sz="2400" dirty="0"/>
              <a:t>( </a:t>
            </a:r>
            <a:r>
              <a:rPr kumimoji="1" lang="en-US" altLang="ja-JP" sz="2400" dirty="0">
                <a:hlinkClick r:id="rId2"/>
              </a:rPr>
              <a:t>DX </a:t>
            </a:r>
            <a:r>
              <a:rPr kumimoji="1" lang="ja-JP" altLang="en-US" sz="2400" dirty="0">
                <a:hlinkClick r:id="rId2"/>
              </a:rPr>
              <a:t>白書 </a:t>
            </a:r>
            <a:r>
              <a:rPr kumimoji="1" lang="en-US" altLang="ja-JP" sz="2400" dirty="0">
                <a:hlinkClick r:id="rId2"/>
              </a:rPr>
              <a:t>2023 </a:t>
            </a:r>
            <a:r>
              <a:rPr kumimoji="1" lang="ja-JP" altLang="en-US" sz="2400" dirty="0">
                <a:hlinkClick r:id="rId2"/>
              </a:rPr>
              <a:t>より</a:t>
            </a:r>
            <a:r>
              <a:rPr kumimoji="1" lang="en-US" altLang="ja-JP" sz="2400" dirty="0"/>
              <a:t> )</a:t>
            </a:r>
            <a:r>
              <a:rPr kumimoji="1" lang="ja-JP" altLang="en-US" sz="2400" dirty="0"/>
              <a:t> 、</a:t>
            </a:r>
            <a:r>
              <a:rPr kumimoji="1" lang="ja-JP" altLang="en-US" sz="2400" b="1" dirty="0">
                <a:solidFill>
                  <a:schemeClr val="accent2"/>
                </a:solidFill>
              </a:rPr>
              <a:t>計測するだけで半数以上の企業より上に行ける。</a:t>
            </a:r>
            <a:endParaRPr kumimoji="1" lang="ja-JP" altLang="en-US" sz="2400" dirty="0">
              <a:solidFill>
                <a:schemeClr val="accent2"/>
              </a:solidFill>
            </a:endParaRPr>
          </a:p>
        </p:txBody>
      </p:sp>
      <p:cxnSp>
        <p:nvCxnSpPr>
          <p:cNvPr id="22" name="直線矢印コネクタ 21">
            <a:extLst>
              <a:ext uri="{FF2B5EF4-FFF2-40B4-BE49-F238E27FC236}">
                <a16:creationId xmlns:a16="http://schemas.microsoft.com/office/drawing/2014/main" id="{5F7547B2-6437-4921-BD8F-B5518B3FFF49}"/>
              </a:ext>
            </a:extLst>
          </p:cNvPr>
          <p:cNvCxnSpPr>
            <a:cxnSpLocks/>
          </p:cNvCxnSpPr>
          <p:nvPr/>
        </p:nvCxnSpPr>
        <p:spPr>
          <a:xfrm flipV="1">
            <a:off x="6612039" y="1664600"/>
            <a:ext cx="0" cy="3003592"/>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C22AC4F-B847-4BAC-BA36-EA6DEB449FB2}"/>
              </a:ext>
            </a:extLst>
          </p:cNvPr>
          <p:cNvCxnSpPr/>
          <p:nvPr/>
        </p:nvCxnSpPr>
        <p:spPr>
          <a:xfrm>
            <a:off x="644449" y="4162106"/>
            <a:ext cx="385698"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AA9D936-10F0-4ADA-A00B-2C89E4C16987}"/>
              </a:ext>
            </a:extLst>
          </p:cNvPr>
          <p:cNvCxnSpPr>
            <a:cxnSpLocks/>
          </p:cNvCxnSpPr>
          <p:nvPr/>
        </p:nvCxnSpPr>
        <p:spPr>
          <a:xfrm>
            <a:off x="1049874" y="3029043"/>
            <a:ext cx="518807"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96AFCF1-F44C-4DA4-8C94-6B53B022F5B3}"/>
              </a:ext>
            </a:extLst>
          </p:cNvPr>
          <p:cNvCxnSpPr>
            <a:cxnSpLocks/>
          </p:cNvCxnSpPr>
          <p:nvPr/>
        </p:nvCxnSpPr>
        <p:spPr>
          <a:xfrm flipV="1">
            <a:off x="6995498" y="1664600"/>
            <a:ext cx="0" cy="3003592"/>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2B66581-75E3-462B-BC06-412BDB861162}"/>
              </a:ext>
            </a:extLst>
          </p:cNvPr>
          <p:cNvCxnSpPr>
            <a:cxnSpLocks/>
          </p:cNvCxnSpPr>
          <p:nvPr/>
        </p:nvCxnSpPr>
        <p:spPr>
          <a:xfrm flipV="1">
            <a:off x="7390561" y="1664600"/>
            <a:ext cx="0" cy="3003592"/>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A793EA3-82FB-4670-8356-B737413D9AA6}"/>
              </a:ext>
            </a:extLst>
          </p:cNvPr>
          <p:cNvCxnSpPr>
            <a:cxnSpLocks/>
          </p:cNvCxnSpPr>
          <p:nvPr/>
        </p:nvCxnSpPr>
        <p:spPr>
          <a:xfrm flipV="1">
            <a:off x="644449" y="4162106"/>
            <a:ext cx="0" cy="506086"/>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9425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目標の計測方法を決める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984885"/>
          </a:xfrm>
        </p:spPr>
        <p:txBody>
          <a:bodyPr/>
          <a:lstStyle/>
          <a:p>
            <a:r>
              <a:rPr kumimoji="1" lang="ja-JP" altLang="en-US" dirty="0"/>
              <a:t>「目標と実際のギャップ」を知るには、計測方法を決めておく必要がある。</a:t>
            </a:r>
            <a:endParaRPr kumimoji="1" lang="en-US" altLang="ja-JP" dirty="0"/>
          </a:p>
          <a:p>
            <a:r>
              <a:rPr kumimoji="1" lang="ja-JP" altLang="en-US" dirty="0"/>
              <a:t>先行指標となる顧客の挙動、ビジネス </a:t>
            </a:r>
            <a:r>
              <a:rPr kumimoji="1" lang="en-US" altLang="ja-JP" dirty="0"/>
              <a:t>KPI </a:t>
            </a:r>
            <a:r>
              <a:rPr kumimoji="1" lang="ja-JP" altLang="en-US" dirty="0"/>
              <a:t>の改善、スケールと段階的に設計する。</a:t>
            </a:r>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36</a:t>
            </a:fld>
            <a:endParaRPr lang="en-US"/>
          </a:p>
        </p:txBody>
      </p:sp>
      <p:sp>
        <p:nvSpPr>
          <p:cNvPr id="5" name="四角形: 角を丸くする 4">
            <a:extLst>
              <a:ext uri="{FF2B5EF4-FFF2-40B4-BE49-F238E27FC236}">
                <a16:creationId xmlns:a16="http://schemas.microsoft.com/office/drawing/2014/main" id="{DCD0FA20-D94E-49CF-B740-4C21DCAEA54B}"/>
              </a:ext>
            </a:extLst>
          </p:cNvPr>
          <p:cNvSpPr/>
          <p:nvPr/>
        </p:nvSpPr>
        <p:spPr>
          <a:xfrm>
            <a:off x="3646170"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 name="四角形: 角を丸くする 5">
            <a:extLst>
              <a:ext uri="{FF2B5EF4-FFF2-40B4-BE49-F238E27FC236}">
                <a16:creationId xmlns:a16="http://schemas.microsoft.com/office/drawing/2014/main" id="{95FA6407-B74F-4036-BC7C-64B9B87A3540}"/>
              </a:ext>
            </a:extLst>
          </p:cNvPr>
          <p:cNvSpPr/>
          <p:nvPr/>
        </p:nvSpPr>
        <p:spPr>
          <a:xfrm>
            <a:off x="6739295"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 name="テキスト ボックス 6">
            <a:extLst>
              <a:ext uri="{FF2B5EF4-FFF2-40B4-BE49-F238E27FC236}">
                <a16:creationId xmlns:a16="http://schemas.microsoft.com/office/drawing/2014/main" id="{1B854E76-0A79-4F49-AC02-F21A70D583EE}"/>
              </a:ext>
            </a:extLst>
          </p:cNvPr>
          <p:cNvSpPr txBox="1"/>
          <p:nvPr/>
        </p:nvSpPr>
        <p:spPr>
          <a:xfrm>
            <a:off x="3900805" y="2528379"/>
            <a:ext cx="1940560" cy="707886"/>
          </a:xfrm>
          <a:prstGeom prst="rect">
            <a:avLst/>
          </a:prstGeom>
          <a:noFill/>
        </p:spPr>
        <p:txBody>
          <a:bodyPr wrap="square" lIns="0" rIns="0" rtlCol="0">
            <a:spAutoFit/>
          </a:bodyPr>
          <a:lstStyle/>
          <a:p>
            <a:pPr algn="ctr"/>
            <a:r>
              <a:rPr kumimoji="1" lang="ja-JP" altLang="en-US" sz="2000" dirty="0"/>
              <a:t>①顧客の課題を解決している</a:t>
            </a:r>
          </a:p>
        </p:txBody>
      </p:sp>
      <p:sp>
        <p:nvSpPr>
          <p:cNvPr id="8" name="テキスト ボックス 7">
            <a:extLst>
              <a:ext uri="{FF2B5EF4-FFF2-40B4-BE49-F238E27FC236}">
                <a16:creationId xmlns:a16="http://schemas.microsoft.com/office/drawing/2014/main" id="{CA011B9C-0C0D-4D17-9F10-55DECDCABB7E}"/>
              </a:ext>
            </a:extLst>
          </p:cNvPr>
          <p:cNvSpPr txBox="1"/>
          <p:nvPr/>
        </p:nvSpPr>
        <p:spPr>
          <a:xfrm>
            <a:off x="6771680" y="2528379"/>
            <a:ext cx="2385060" cy="707886"/>
          </a:xfrm>
          <a:prstGeom prst="rect">
            <a:avLst/>
          </a:prstGeom>
          <a:noFill/>
        </p:spPr>
        <p:txBody>
          <a:bodyPr wrap="square" lIns="0" rIns="0" rtlCol="0">
            <a:spAutoFit/>
          </a:bodyPr>
          <a:lstStyle/>
          <a:p>
            <a:pPr algn="ctr"/>
            <a:r>
              <a:rPr kumimoji="1" lang="ja-JP" altLang="en-US" sz="2000" dirty="0"/>
              <a:t>②ビジネスの課題を解決している</a:t>
            </a:r>
          </a:p>
        </p:txBody>
      </p:sp>
      <p:sp>
        <p:nvSpPr>
          <p:cNvPr id="9" name="コンテンツ プレースホルダー 2">
            <a:extLst>
              <a:ext uri="{FF2B5EF4-FFF2-40B4-BE49-F238E27FC236}">
                <a16:creationId xmlns:a16="http://schemas.microsoft.com/office/drawing/2014/main" id="{9E952F6A-934A-4178-97FE-945EEE8B9D69}"/>
              </a:ext>
            </a:extLst>
          </p:cNvPr>
          <p:cNvSpPr txBox="1">
            <a:spLocks/>
          </p:cNvSpPr>
          <p:nvPr/>
        </p:nvSpPr>
        <p:spPr>
          <a:xfrm>
            <a:off x="609599" y="3443758"/>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r>
              <a:rPr kumimoji="1" lang="ja-JP" altLang="en-US" sz="2000" dirty="0"/>
              <a:t>誰が評価するか </a:t>
            </a:r>
            <a:r>
              <a:rPr kumimoji="1" lang="en-US" altLang="ja-JP" sz="2000" dirty="0"/>
              <a:t>? </a:t>
            </a:r>
          </a:p>
        </p:txBody>
      </p:sp>
      <p:sp>
        <p:nvSpPr>
          <p:cNvPr id="10" name="コンテンツ プレースホルダー 2">
            <a:extLst>
              <a:ext uri="{FF2B5EF4-FFF2-40B4-BE49-F238E27FC236}">
                <a16:creationId xmlns:a16="http://schemas.microsoft.com/office/drawing/2014/main" id="{D393B588-AB99-47BC-BE7E-1FA9B3123B76}"/>
              </a:ext>
            </a:extLst>
          </p:cNvPr>
          <p:cNvSpPr txBox="1">
            <a:spLocks/>
          </p:cNvSpPr>
          <p:nvPr/>
        </p:nvSpPr>
        <p:spPr>
          <a:xfrm>
            <a:off x="609599" y="4149609"/>
            <a:ext cx="3072592"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r>
              <a:rPr kumimoji="1" lang="ja-JP" altLang="en-US" sz="2000" dirty="0"/>
              <a:t>何を評価するか</a:t>
            </a:r>
            <a:r>
              <a:rPr kumimoji="1" lang="en-US" altLang="ja-JP" sz="2000" dirty="0"/>
              <a:t> ?</a:t>
            </a:r>
          </a:p>
          <a:p>
            <a:pPr marL="0" indent="0">
              <a:buFont typeface="Arial" panose="020B0604020202020204" pitchFamily="34" charset="0"/>
              <a:buNone/>
            </a:pPr>
            <a:r>
              <a:rPr kumimoji="1" lang="en-US" altLang="ja-JP" sz="2000" dirty="0"/>
              <a:t>( Who</a:t>
            </a:r>
            <a:r>
              <a:rPr kumimoji="1" lang="ja-JP" altLang="en-US" sz="2000" dirty="0"/>
              <a:t> に提示する出力等</a:t>
            </a:r>
            <a:r>
              <a:rPr kumimoji="1" lang="en-US" altLang="ja-JP" sz="2000" dirty="0"/>
              <a:t> ) </a:t>
            </a:r>
          </a:p>
        </p:txBody>
      </p:sp>
      <p:sp>
        <p:nvSpPr>
          <p:cNvPr id="11" name="コンテンツ プレースホルダー 2">
            <a:extLst>
              <a:ext uri="{FF2B5EF4-FFF2-40B4-BE49-F238E27FC236}">
                <a16:creationId xmlns:a16="http://schemas.microsoft.com/office/drawing/2014/main" id="{01B8FCA9-A4E4-4346-8E90-B9BF5B23F9F8}"/>
              </a:ext>
            </a:extLst>
          </p:cNvPr>
          <p:cNvSpPr txBox="1">
            <a:spLocks/>
          </p:cNvSpPr>
          <p:nvPr/>
        </p:nvSpPr>
        <p:spPr>
          <a:xfrm>
            <a:off x="609599" y="5143586"/>
            <a:ext cx="2844799"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r>
              <a:rPr kumimoji="1" lang="ja-JP" altLang="en-US" sz="2000" dirty="0"/>
              <a:t>どう評価し、どのような基準で合格とみなすか </a:t>
            </a:r>
            <a:r>
              <a:rPr kumimoji="1" lang="en-US" altLang="ja-JP" sz="2000" dirty="0"/>
              <a:t>?</a:t>
            </a:r>
          </a:p>
        </p:txBody>
      </p:sp>
      <p:sp>
        <p:nvSpPr>
          <p:cNvPr id="12" name="コンテンツ プレースホルダー 2">
            <a:extLst>
              <a:ext uri="{FF2B5EF4-FFF2-40B4-BE49-F238E27FC236}">
                <a16:creationId xmlns:a16="http://schemas.microsoft.com/office/drawing/2014/main" id="{B71A111C-1373-433E-ADBF-07E8B7D60D38}"/>
              </a:ext>
            </a:extLst>
          </p:cNvPr>
          <p:cNvSpPr txBox="1">
            <a:spLocks/>
          </p:cNvSpPr>
          <p:nvPr/>
        </p:nvSpPr>
        <p:spPr>
          <a:xfrm>
            <a:off x="3981275" y="3445473"/>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3" name="コンテンツ プレースホルダー 2">
            <a:extLst>
              <a:ext uri="{FF2B5EF4-FFF2-40B4-BE49-F238E27FC236}">
                <a16:creationId xmlns:a16="http://schemas.microsoft.com/office/drawing/2014/main" id="{B22C2DB1-B3D5-4F30-8B4A-EC208FBC1716}"/>
              </a:ext>
            </a:extLst>
          </p:cNvPr>
          <p:cNvSpPr txBox="1">
            <a:spLocks/>
          </p:cNvSpPr>
          <p:nvPr/>
        </p:nvSpPr>
        <p:spPr>
          <a:xfrm>
            <a:off x="3981275" y="4426608"/>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4" name="コンテンツ プレースホルダー 2">
            <a:extLst>
              <a:ext uri="{FF2B5EF4-FFF2-40B4-BE49-F238E27FC236}">
                <a16:creationId xmlns:a16="http://schemas.microsoft.com/office/drawing/2014/main" id="{83F57C84-F4EF-413D-99C9-9ED07F69FE3C}"/>
              </a:ext>
            </a:extLst>
          </p:cNvPr>
          <p:cNvSpPr txBox="1">
            <a:spLocks/>
          </p:cNvSpPr>
          <p:nvPr/>
        </p:nvSpPr>
        <p:spPr>
          <a:xfrm>
            <a:off x="3682191" y="5359445"/>
            <a:ext cx="2844798"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5" name="コンテンツ プレースホルダー 2">
            <a:extLst>
              <a:ext uri="{FF2B5EF4-FFF2-40B4-BE49-F238E27FC236}">
                <a16:creationId xmlns:a16="http://schemas.microsoft.com/office/drawing/2014/main" id="{4AC30DD3-97C1-471B-8502-6B23CAB828A8}"/>
              </a:ext>
            </a:extLst>
          </p:cNvPr>
          <p:cNvSpPr txBox="1">
            <a:spLocks/>
          </p:cNvSpPr>
          <p:nvPr/>
        </p:nvSpPr>
        <p:spPr>
          <a:xfrm>
            <a:off x="6915150" y="3445473"/>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6" name="コンテンツ プレースホルダー 2">
            <a:extLst>
              <a:ext uri="{FF2B5EF4-FFF2-40B4-BE49-F238E27FC236}">
                <a16:creationId xmlns:a16="http://schemas.microsoft.com/office/drawing/2014/main" id="{DD089BFC-0495-4E85-8B32-9B9F9DF35943}"/>
              </a:ext>
            </a:extLst>
          </p:cNvPr>
          <p:cNvSpPr txBox="1">
            <a:spLocks/>
          </p:cNvSpPr>
          <p:nvPr/>
        </p:nvSpPr>
        <p:spPr>
          <a:xfrm>
            <a:off x="6915150" y="4426608"/>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7" name="コンテンツ プレースホルダー 2">
            <a:extLst>
              <a:ext uri="{FF2B5EF4-FFF2-40B4-BE49-F238E27FC236}">
                <a16:creationId xmlns:a16="http://schemas.microsoft.com/office/drawing/2014/main" id="{3011B965-5CAE-427B-AFF5-D80FD8B559B7}"/>
              </a:ext>
            </a:extLst>
          </p:cNvPr>
          <p:cNvSpPr txBox="1">
            <a:spLocks/>
          </p:cNvSpPr>
          <p:nvPr/>
        </p:nvSpPr>
        <p:spPr>
          <a:xfrm>
            <a:off x="6915150" y="5359445"/>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9" name="矢印: 右 18">
            <a:extLst>
              <a:ext uri="{FF2B5EF4-FFF2-40B4-BE49-F238E27FC236}">
                <a16:creationId xmlns:a16="http://schemas.microsoft.com/office/drawing/2014/main" id="{EFA4BCDF-EA0D-498D-A161-F8A116892017}"/>
              </a:ext>
            </a:extLst>
          </p:cNvPr>
          <p:cNvSpPr/>
          <p:nvPr/>
        </p:nvSpPr>
        <p:spPr>
          <a:xfrm>
            <a:off x="6302477" y="4306529"/>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矢印: 右 19">
            <a:extLst>
              <a:ext uri="{FF2B5EF4-FFF2-40B4-BE49-F238E27FC236}">
                <a16:creationId xmlns:a16="http://schemas.microsoft.com/office/drawing/2014/main" id="{948D2B38-AF8F-4DEC-9F28-D7724F662E84}"/>
              </a:ext>
            </a:extLst>
          </p:cNvPr>
          <p:cNvSpPr/>
          <p:nvPr/>
        </p:nvSpPr>
        <p:spPr>
          <a:xfrm>
            <a:off x="9378697" y="4306529"/>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2" name="テキスト ボックス 21">
            <a:extLst>
              <a:ext uri="{FF2B5EF4-FFF2-40B4-BE49-F238E27FC236}">
                <a16:creationId xmlns:a16="http://schemas.microsoft.com/office/drawing/2014/main" id="{15BA5095-0C0E-4573-BF03-DADDCB218DCC}"/>
              </a:ext>
            </a:extLst>
          </p:cNvPr>
          <p:cNvSpPr txBox="1"/>
          <p:nvPr/>
        </p:nvSpPr>
        <p:spPr>
          <a:xfrm>
            <a:off x="9597072" y="2504640"/>
            <a:ext cx="2385060" cy="707886"/>
          </a:xfrm>
          <a:prstGeom prst="rect">
            <a:avLst/>
          </a:prstGeom>
          <a:noFill/>
        </p:spPr>
        <p:txBody>
          <a:bodyPr wrap="square" lIns="0" rIns="0" rtlCol="0">
            <a:spAutoFit/>
          </a:bodyPr>
          <a:lstStyle/>
          <a:p>
            <a:pPr algn="ctr"/>
            <a:r>
              <a:rPr kumimoji="1" lang="ja-JP" altLang="en-US" sz="2000" dirty="0"/>
              <a:t>③モデルの課題を解決し差別化している</a:t>
            </a:r>
          </a:p>
        </p:txBody>
      </p:sp>
      <p:sp>
        <p:nvSpPr>
          <p:cNvPr id="21" name="四角形: 角を丸くする 20">
            <a:extLst>
              <a:ext uri="{FF2B5EF4-FFF2-40B4-BE49-F238E27FC236}">
                <a16:creationId xmlns:a16="http://schemas.microsoft.com/office/drawing/2014/main" id="{FC3FAA26-641B-4FA8-829C-D469EE6D0BCA}"/>
              </a:ext>
            </a:extLst>
          </p:cNvPr>
          <p:cNvSpPr/>
          <p:nvPr/>
        </p:nvSpPr>
        <p:spPr>
          <a:xfrm>
            <a:off x="9564687"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Tree>
    <p:extLst>
      <p:ext uri="{BB962C8B-B14F-4D97-AF65-F5344CB8AC3E}">
        <p14:creationId xmlns:p14="http://schemas.microsoft.com/office/powerpoint/2010/main" val="249273744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目標の計測方法を決める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461665"/>
          </a:xfrm>
        </p:spPr>
        <p:txBody>
          <a:bodyPr/>
          <a:lstStyle/>
          <a:p>
            <a:r>
              <a:rPr kumimoji="1" lang="ja-JP" altLang="en-US" b="1" dirty="0"/>
              <a:t>自社版の「目標の計測方法」を作成してください。</a:t>
            </a:r>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37</a:t>
            </a:fld>
            <a:endParaRPr lang="en-US"/>
          </a:p>
        </p:txBody>
      </p:sp>
      <p:pic>
        <p:nvPicPr>
          <p:cNvPr id="19" name="グラフィックス 18" descr="ストップウォッチ 単色塗りつぶし">
            <a:extLst>
              <a:ext uri="{FF2B5EF4-FFF2-40B4-BE49-F238E27FC236}">
                <a16:creationId xmlns:a16="http://schemas.microsoft.com/office/drawing/2014/main" id="{497930E5-1062-4C94-BBBE-1FEEB7C89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0" name="テキスト ボックス 19">
            <a:extLst>
              <a:ext uri="{FF2B5EF4-FFF2-40B4-BE49-F238E27FC236}">
                <a16:creationId xmlns:a16="http://schemas.microsoft.com/office/drawing/2014/main" id="{ACC80CA2-92EA-49F4-B1BA-0F2D915BABE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4" name="コンテンツ プレースホルダー 2">
            <a:extLst>
              <a:ext uri="{FF2B5EF4-FFF2-40B4-BE49-F238E27FC236}">
                <a16:creationId xmlns:a16="http://schemas.microsoft.com/office/drawing/2014/main" id="{A695C37C-1AD7-4221-8786-9E7A0B03C0C7}"/>
              </a:ext>
            </a:extLst>
          </p:cNvPr>
          <p:cNvSpPr txBox="1">
            <a:spLocks/>
          </p:cNvSpPr>
          <p:nvPr/>
        </p:nvSpPr>
        <p:spPr>
          <a:xfrm>
            <a:off x="420544" y="1987155"/>
            <a:ext cx="3414038" cy="541687"/>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1600" dirty="0">
                <a:ea typeface="メイリオ"/>
              </a:rPr>
              <a:t>※</a:t>
            </a:r>
            <a:r>
              <a:rPr kumimoji="1" lang="ja-JP" altLang="en-US" sz="1600" dirty="0">
                <a:ea typeface="メイリオ"/>
              </a:rPr>
              <a:t>下記は </a:t>
            </a:r>
            <a:r>
              <a:rPr kumimoji="1" lang="en-US" altLang="ja-JP" sz="1600" dirty="0">
                <a:ea typeface="メイリオ"/>
              </a:rPr>
              <a:t>EC </a:t>
            </a:r>
            <a:r>
              <a:rPr kumimoji="1" lang="ja-JP" altLang="en-US" sz="1600" dirty="0">
                <a:ea typeface="メイリオ"/>
              </a:rPr>
              <a:t>サイトで閲覧履歴をもとにした推薦を実装する場合の一例</a:t>
            </a:r>
            <a:endParaRPr kumimoji="1" lang="en-US" altLang="ja-JP" sz="1600" dirty="0">
              <a:ea typeface="メイリオ"/>
            </a:endParaRPr>
          </a:p>
        </p:txBody>
      </p:sp>
      <p:sp>
        <p:nvSpPr>
          <p:cNvPr id="42" name="コンテンツ プレースホルダー 2">
            <a:extLst>
              <a:ext uri="{FF2B5EF4-FFF2-40B4-BE49-F238E27FC236}">
                <a16:creationId xmlns:a16="http://schemas.microsoft.com/office/drawing/2014/main" id="{A53D4A9C-73BF-4D87-A5EB-71793022FCB3}"/>
              </a:ext>
            </a:extLst>
          </p:cNvPr>
          <p:cNvSpPr txBox="1">
            <a:spLocks/>
          </p:cNvSpPr>
          <p:nvPr/>
        </p:nvSpPr>
        <p:spPr>
          <a:xfrm>
            <a:off x="3981275" y="344547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会員登録して </a:t>
            </a:r>
            <a:br>
              <a:rPr kumimoji="1" lang="en-US" altLang="ja-JP" sz="2000" dirty="0">
                <a:ea typeface="メイリオ"/>
              </a:rPr>
            </a:br>
            <a:r>
              <a:rPr kumimoji="1" lang="en-US" altLang="ja-JP" sz="2000" dirty="0">
                <a:ea typeface="メイリオ"/>
              </a:rPr>
              <a:t>3 </a:t>
            </a:r>
            <a:r>
              <a:rPr kumimoji="1" lang="ja-JP" altLang="en-US" sz="2000" dirty="0">
                <a:ea typeface="メイリオ"/>
              </a:rPr>
              <a:t>ヵ月以内の顧客</a:t>
            </a:r>
            <a:endParaRPr kumimoji="1" lang="en-US" altLang="ja-JP" sz="2000" dirty="0">
              <a:ea typeface="メイリオ"/>
            </a:endParaRPr>
          </a:p>
        </p:txBody>
      </p:sp>
      <p:sp>
        <p:nvSpPr>
          <p:cNvPr id="43" name="コンテンツ プレースホルダー 2">
            <a:extLst>
              <a:ext uri="{FF2B5EF4-FFF2-40B4-BE49-F238E27FC236}">
                <a16:creationId xmlns:a16="http://schemas.microsoft.com/office/drawing/2014/main" id="{349BF7DF-6BF8-4256-96E4-D99561D6F7A5}"/>
              </a:ext>
            </a:extLst>
          </p:cNvPr>
          <p:cNvSpPr txBox="1">
            <a:spLocks/>
          </p:cNvSpPr>
          <p:nvPr/>
        </p:nvSpPr>
        <p:spPr>
          <a:xfrm>
            <a:off x="3981275" y="4426608"/>
            <a:ext cx="24069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閲覧履歴内の商品と条件一致する商品</a:t>
            </a:r>
            <a:endParaRPr kumimoji="1" lang="en-US" altLang="ja-JP" sz="2000" dirty="0">
              <a:ea typeface="メイリオ"/>
            </a:endParaRPr>
          </a:p>
        </p:txBody>
      </p:sp>
      <p:sp>
        <p:nvSpPr>
          <p:cNvPr id="44" name="コンテンツ プレースホルダー 2">
            <a:extLst>
              <a:ext uri="{FF2B5EF4-FFF2-40B4-BE49-F238E27FC236}">
                <a16:creationId xmlns:a16="http://schemas.microsoft.com/office/drawing/2014/main" id="{6084E5B5-6F5F-452D-AC26-FCBFCB891635}"/>
              </a:ext>
            </a:extLst>
          </p:cNvPr>
          <p:cNvSpPr txBox="1">
            <a:spLocks/>
          </p:cNvSpPr>
          <p:nvPr/>
        </p:nvSpPr>
        <p:spPr>
          <a:xfrm>
            <a:off x="3682191" y="5242353"/>
            <a:ext cx="2844798"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推薦の有無で比較し、</a:t>
            </a:r>
            <a:br>
              <a:rPr kumimoji="1" lang="en-US" altLang="ja-JP" sz="2000" dirty="0">
                <a:ea typeface="メイリオ"/>
              </a:rPr>
            </a:br>
            <a:r>
              <a:rPr kumimoji="1" lang="ja-JP" altLang="en-US" sz="2000" dirty="0">
                <a:ea typeface="メイリオ"/>
              </a:rPr>
              <a:t>お気に入りの利用有無が </a:t>
            </a:r>
            <a:r>
              <a:rPr kumimoji="1" lang="en-US" altLang="ja-JP" sz="2000" dirty="0">
                <a:ea typeface="メイリオ"/>
              </a:rPr>
              <a:t>120% </a:t>
            </a:r>
            <a:r>
              <a:rPr kumimoji="1" lang="ja-JP" altLang="en-US" sz="2000" dirty="0">
                <a:ea typeface="メイリオ"/>
              </a:rPr>
              <a:t>向上するか</a:t>
            </a:r>
            <a:endParaRPr kumimoji="1" lang="en-US" altLang="ja-JP" sz="2000" dirty="0">
              <a:ea typeface="メイリオ"/>
            </a:endParaRPr>
          </a:p>
        </p:txBody>
      </p:sp>
      <p:sp>
        <p:nvSpPr>
          <p:cNvPr id="45" name="コンテンツ プレースホルダー 2">
            <a:extLst>
              <a:ext uri="{FF2B5EF4-FFF2-40B4-BE49-F238E27FC236}">
                <a16:creationId xmlns:a16="http://schemas.microsoft.com/office/drawing/2014/main" id="{066FF79D-FABD-4E38-9EA3-81AB7475B24C}"/>
              </a:ext>
            </a:extLst>
          </p:cNvPr>
          <p:cNvSpPr txBox="1">
            <a:spLocks/>
          </p:cNvSpPr>
          <p:nvPr/>
        </p:nvSpPr>
        <p:spPr>
          <a:xfrm>
            <a:off x="6915150" y="344547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プロダクト</a:t>
            </a:r>
            <a:br>
              <a:rPr kumimoji="1" lang="en-US" altLang="ja-JP" sz="2000" dirty="0">
                <a:ea typeface="メイリオ"/>
              </a:rPr>
            </a:br>
            <a:r>
              <a:rPr kumimoji="1" lang="ja-JP" altLang="en-US" sz="2000" dirty="0">
                <a:ea typeface="メイリオ"/>
              </a:rPr>
              <a:t>マネージャー</a:t>
            </a:r>
            <a:endParaRPr kumimoji="1" lang="en-US" altLang="ja-JP" sz="2000" dirty="0">
              <a:ea typeface="メイリオ"/>
            </a:endParaRPr>
          </a:p>
        </p:txBody>
      </p:sp>
      <p:sp>
        <p:nvSpPr>
          <p:cNvPr id="46" name="コンテンツ プレースホルダー 2">
            <a:extLst>
              <a:ext uri="{FF2B5EF4-FFF2-40B4-BE49-F238E27FC236}">
                <a16:creationId xmlns:a16="http://schemas.microsoft.com/office/drawing/2014/main" id="{B19DFF5D-4BE4-48FC-ADD7-1182E6A0F262}"/>
              </a:ext>
            </a:extLst>
          </p:cNvPr>
          <p:cNvSpPr txBox="1">
            <a:spLocks/>
          </p:cNvSpPr>
          <p:nvPr/>
        </p:nvSpPr>
        <p:spPr>
          <a:xfrm>
            <a:off x="6915150" y="4426608"/>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人気高いカテゴリの商品</a:t>
            </a:r>
            <a:endParaRPr kumimoji="1" lang="en-US" altLang="ja-JP" sz="2000" dirty="0">
              <a:ea typeface="メイリオ"/>
            </a:endParaRPr>
          </a:p>
        </p:txBody>
      </p:sp>
      <p:sp>
        <p:nvSpPr>
          <p:cNvPr id="47" name="コンテンツ プレースホルダー 2">
            <a:extLst>
              <a:ext uri="{FF2B5EF4-FFF2-40B4-BE49-F238E27FC236}">
                <a16:creationId xmlns:a16="http://schemas.microsoft.com/office/drawing/2014/main" id="{C5618C61-C1D8-4B22-81E6-BF7380044C62}"/>
              </a:ext>
            </a:extLst>
          </p:cNvPr>
          <p:cNvSpPr txBox="1">
            <a:spLocks/>
          </p:cNvSpPr>
          <p:nvPr/>
        </p:nvSpPr>
        <p:spPr>
          <a:xfrm>
            <a:off x="6915150" y="5242353"/>
            <a:ext cx="238506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閲覧履歴に基づく推薦をした方が </a:t>
            </a:r>
            <a:r>
              <a:rPr kumimoji="1" lang="en-US" altLang="ja-JP" sz="2000" dirty="0">
                <a:ea typeface="メイリオ"/>
              </a:rPr>
              <a:t>120% </a:t>
            </a:r>
            <a:r>
              <a:rPr kumimoji="1" lang="ja-JP" altLang="en-US" sz="2000" dirty="0">
                <a:ea typeface="メイリオ"/>
              </a:rPr>
              <a:t>購入率が高いか</a:t>
            </a:r>
            <a:endParaRPr kumimoji="1" lang="en-US" altLang="ja-JP" sz="2000" dirty="0">
              <a:ea typeface="メイリオ"/>
            </a:endParaRPr>
          </a:p>
        </p:txBody>
      </p:sp>
      <p:sp>
        <p:nvSpPr>
          <p:cNvPr id="48" name="矢印: 下カーブ 47">
            <a:extLst>
              <a:ext uri="{FF2B5EF4-FFF2-40B4-BE49-F238E27FC236}">
                <a16:creationId xmlns:a16="http://schemas.microsoft.com/office/drawing/2014/main" id="{E77CE278-F928-43B3-943A-D6151F59F334}"/>
              </a:ext>
            </a:extLst>
          </p:cNvPr>
          <p:cNvSpPr/>
          <p:nvPr/>
        </p:nvSpPr>
        <p:spPr>
          <a:xfrm>
            <a:off x="5725273" y="1927007"/>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9" name="矢印: 下カーブ 48">
            <a:extLst>
              <a:ext uri="{FF2B5EF4-FFF2-40B4-BE49-F238E27FC236}">
                <a16:creationId xmlns:a16="http://schemas.microsoft.com/office/drawing/2014/main" id="{0E36B11F-67BB-45D4-AAAF-B40C802E8424}"/>
              </a:ext>
            </a:extLst>
          </p:cNvPr>
          <p:cNvSpPr/>
          <p:nvPr/>
        </p:nvSpPr>
        <p:spPr>
          <a:xfrm>
            <a:off x="9056334" y="1927007"/>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7" name="四角形: 角を丸くする 26">
            <a:extLst>
              <a:ext uri="{FF2B5EF4-FFF2-40B4-BE49-F238E27FC236}">
                <a16:creationId xmlns:a16="http://schemas.microsoft.com/office/drawing/2014/main" id="{C28010F0-FBD7-4091-A142-EDDD4ABF5E99}"/>
              </a:ext>
            </a:extLst>
          </p:cNvPr>
          <p:cNvSpPr/>
          <p:nvPr/>
        </p:nvSpPr>
        <p:spPr>
          <a:xfrm>
            <a:off x="3646170"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8" name="四角形: 角を丸くする 27">
            <a:extLst>
              <a:ext uri="{FF2B5EF4-FFF2-40B4-BE49-F238E27FC236}">
                <a16:creationId xmlns:a16="http://schemas.microsoft.com/office/drawing/2014/main" id="{5D58A2B8-0609-4263-94BD-0B703590FBD4}"/>
              </a:ext>
            </a:extLst>
          </p:cNvPr>
          <p:cNvSpPr/>
          <p:nvPr/>
        </p:nvSpPr>
        <p:spPr>
          <a:xfrm>
            <a:off x="6739295"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9" name="テキスト ボックス 28">
            <a:extLst>
              <a:ext uri="{FF2B5EF4-FFF2-40B4-BE49-F238E27FC236}">
                <a16:creationId xmlns:a16="http://schemas.microsoft.com/office/drawing/2014/main" id="{E16DA4C0-6B6F-4FF8-9B56-28C258D0D1E4}"/>
              </a:ext>
            </a:extLst>
          </p:cNvPr>
          <p:cNvSpPr txBox="1"/>
          <p:nvPr/>
        </p:nvSpPr>
        <p:spPr>
          <a:xfrm>
            <a:off x="3900805" y="2528379"/>
            <a:ext cx="1940560" cy="707886"/>
          </a:xfrm>
          <a:prstGeom prst="rect">
            <a:avLst/>
          </a:prstGeom>
          <a:noFill/>
        </p:spPr>
        <p:txBody>
          <a:bodyPr wrap="square" lIns="0" rIns="0" rtlCol="0">
            <a:spAutoFit/>
          </a:bodyPr>
          <a:lstStyle/>
          <a:p>
            <a:pPr algn="ctr"/>
            <a:r>
              <a:rPr kumimoji="1" lang="ja-JP" altLang="en-US" sz="2000" dirty="0"/>
              <a:t>①顧客の課題を解決している</a:t>
            </a:r>
          </a:p>
        </p:txBody>
      </p:sp>
      <p:sp>
        <p:nvSpPr>
          <p:cNvPr id="30" name="テキスト ボックス 29">
            <a:extLst>
              <a:ext uri="{FF2B5EF4-FFF2-40B4-BE49-F238E27FC236}">
                <a16:creationId xmlns:a16="http://schemas.microsoft.com/office/drawing/2014/main" id="{CC3660BE-D1F6-4DB9-A644-F2214BCAB5D0}"/>
              </a:ext>
            </a:extLst>
          </p:cNvPr>
          <p:cNvSpPr txBox="1"/>
          <p:nvPr/>
        </p:nvSpPr>
        <p:spPr>
          <a:xfrm>
            <a:off x="6771680" y="2528379"/>
            <a:ext cx="2385060" cy="707886"/>
          </a:xfrm>
          <a:prstGeom prst="rect">
            <a:avLst/>
          </a:prstGeom>
          <a:noFill/>
        </p:spPr>
        <p:txBody>
          <a:bodyPr wrap="square" lIns="0" rIns="0" rtlCol="0">
            <a:spAutoFit/>
          </a:bodyPr>
          <a:lstStyle/>
          <a:p>
            <a:pPr algn="ctr"/>
            <a:r>
              <a:rPr kumimoji="1" lang="ja-JP" altLang="en-US" sz="2000" dirty="0"/>
              <a:t>②ビジネスの課題を解決している</a:t>
            </a:r>
          </a:p>
        </p:txBody>
      </p:sp>
      <p:sp>
        <p:nvSpPr>
          <p:cNvPr id="31" name="テキスト ボックス 30">
            <a:extLst>
              <a:ext uri="{FF2B5EF4-FFF2-40B4-BE49-F238E27FC236}">
                <a16:creationId xmlns:a16="http://schemas.microsoft.com/office/drawing/2014/main" id="{7A12E2F3-23F3-40FF-A918-057428ACCE6B}"/>
              </a:ext>
            </a:extLst>
          </p:cNvPr>
          <p:cNvSpPr txBox="1"/>
          <p:nvPr/>
        </p:nvSpPr>
        <p:spPr>
          <a:xfrm>
            <a:off x="9597072" y="2504640"/>
            <a:ext cx="2385060" cy="707886"/>
          </a:xfrm>
          <a:prstGeom prst="rect">
            <a:avLst/>
          </a:prstGeom>
          <a:noFill/>
        </p:spPr>
        <p:txBody>
          <a:bodyPr wrap="square" lIns="0" rIns="0" rtlCol="0">
            <a:spAutoFit/>
          </a:bodyPr>
          <a:lstStyle/>
          <a:p>
            <a:pPr algn="ctr"/>
            <a:r>
              <a:rPr kumimoji="1" lang="ja-JP" altLang="en-US" sz="2000" dirty="0"/>
              <a:t>③モデルの課題を解決し差別化している</a:t>
            </a:r>
          </a:p>
        </p:txBody>
      </p:sp>
      <p:sp>
        <p:nvSpPr>
          <p:cNvPr id="32" name="四角形: 角を丸くする 31">
            <a:extLst>
              <a:ext uri="{FF2B5EF4-FFF2-40B4-BE49-F238E27FC236}">
                <a16:creationId xmlns:a16="http://schemas.microsoft.com/office/drawing/2014/main" id="{D65DC53F-FCFE-4A5C-9B71-5CD5FCBAD648}"/>
              </a:ext>
            </a:extLst>
          </p:cNvPr>
          <p:cNvSpPr/>
          <p:nvPr/>
        </p:nvSpPr>
        <p:spPr>
          <a:xfrm>
            <a:off x="9564687"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3" name="コンテンツ プレースホルダー 2">
            <a:extLst>
              <a:ext uri="{FF2B5EF4-FFF2-40B4-BE49-F238E27FC236}">
                <a16:creationId xmlns:a16="http://schemas.microsoft.com/office/drawing/2014/main" id="{FC43085A-0FF2-434F-954C-8B10166112EE}"/>
              </a:ext>
            </a:extLst>
          </p:cNvPr>
          <p:cNvSpPr txBox="1">
            <a:spLocks/>
          </p:cNvSpPr>
          <p:nvPr/>
        </p:nvSpPr>
        <p:spPr>
          <a:xfrm>
            <a:off x="9602470" y="344547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データ</a:t>
            </a:r>
            <a:br>
              <a:rPr kumimoji="1" lang="en-US" altLang="ja-JP" sz="2000" dirty="0">
                <a:ea typeface="メイリオ"/>
              </a:rPr>
            </a:br>
            <a:r>
              <a:rPr kumimoji="1" lang="ja-JP" altLang="en-US" sz="2000" dirty="0">
                <a:ea typeface="メイリオ"/>
              </a:rPr>
              <a:t>サイエンティスト</a:t>
            </a:r>
            <a:endParaRPr kumimoji="1" lang="en-US" altLang="ja-JP" sz="2000" dirty="0">
              <a:ea typeface="メイリオ"/>
            </a:endParaRPr>
          </a:p>
        </p:txBody>
      </p:sp>
      <p:sp>
        <p:nvSpPr>
          <p:cNvPr id="55" name="コンテンツ プレースホルダー 2">
            <a:extLst>
              <a:ext uri="{FF2B5EF4-FFF2-40B4-BE49-F238E27FC236}">
                <a16:creationId xmlns:a16="http://schemas.microsoft.com/office/drawing/2014/main" id="{8447B5F8-6D73-4EE6-B303-87AAA449A59E}"/>
              </a:ext>
            </a:extLst>
          </p:cNvPr>
          <p:cNvSpPr txBox="1">
            <a:spLocks/>
          </p:cNvSpPr>
          <p:nvPr/>
        </p:nvSpPr>
        <p:spPr>
          <a:xfrm>
            <a:off x="9597072" y="4426608"/>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各カテゴリの</a:t>
            </a:r>
            <a:r>
              <a:rPr kumimoji="1" lang="en-US" altLang="ja-JP" sz="2000" dirty="0">
                <a:ea typeface="メイリオ"/>
              </a:rPr>
              <a:t>CTR</a:t>
            </a:r>
          </a:p>
        </p:txBody>
      </p:sp>
      <p:sp>
        <p:nvSpPr>
          <p:cNvPr id="56" name="コンテンツ プレースホルダー 2">
            <a:extLst>
              <a:ext uri="{FF2B5EF4-FFF2-40B4-BE49-F238E27FC236}">
                <a16:creationId xmlns:a16="http://schemas.microsoft.com/office/drawing/2014/main" id="{641B9855-2777-4A42-9D6C-AE7815583557}"/>
              </a:ext>
            </a:extLst>
          </p:cNvPr>
          <p:cNvSpPr txBox="1">
            <a:spLocks/>
          </p:cNvSpPr>
          <p:nvPr/>
        </p:nvSpPr>
        <p:spPr>
          <a:xfrm>
            <a:off x="9597072" y="5242353"/>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モデルの改善後</a:t>
            </a:r>
            <a:br>
              <a:rPr kumimoji="1" lang="en-US" altLang="ja-JP" sz="2000" dirty="0">
                <a:ea typeface="メイリオ"/>
              </a:rPr>
            </a:br>
            <a:r>
              <a:rPr kumimoji="1" lang="ja-JP" altLang="en-US" sz="2000" dirty="0">
                <a:ea typeface="メイリオ"/>
              </a:rPr>
              <a:t>利用者数が </a:t>
            </a:r>
            <a:r>
              <a:rPr kumimoji="1" lang="en-US" altLang="ja-JP" sz="2000" dirty="0">
                <a:ea typeface="メイリオ"/>
              </a:rPr>
              <a:t>120% </a:t>
            </a:r>
            <a:r>
              <a:rPr kumimoji="1" lang="ja-JP" altLang="en-US" sz="2000" dirty="0">
                <a:ea typeface="メイリオ"/>
              </a:rPr>
              <a:t>増するか</a:t>
            </a:r>
            <a:endParaRPr kumimoji="1" lang="en-US" altLang="ja-JP" sz="2000" dirty="0">
              <a:ea typeface="メイリオ"/>
            </a:endParaRPr>
          </a:p>
        </p:txBody>
      </p:sp>
      <p:sp>
        <p:nvSpPr>
          <p:cNvPr id="57" name="コンテンツ プレースホルダー 2">
            <a:extLst>
              <a:ext uri="{FF2B5EF4-FFF2-40B4-BE49-F238E27FC236}">
                <a16:creationId xmlns:a16="http://schemas.microsoft.com/office/drawing/2014/main" id="{2A43F2F5-0A88-45E0-943E-9E736C144280}"/>
              </a:ext>
            </a:extLst>
          </p:cNvPr>
          <p:cNvSpPr txBox="1">
            <a:spLocks/>
          </p:cNvSpPr>
          <p:nvPr/>
        </p:nvSpPr>
        <p:spPr>
          <a:xfrm>
            <a:off x="609599" y="3443758"/>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r>
              <a:rPr kumimoji="1" lang="ja-JP" altLang="en-US" sz="2000" dirty="0"/>
              <a:t>誰が評価するか </a:t>
            </a:r>
            <a:r>
              <a:rPr kumimoji="1" lang="en-US" altLang="ja-JP" sz="2000" dirty="0"/>
              <a:t>? </a:t>
            </a:r>
          </a:p>
        </p:txBody>
      </p:sp>
      <p:sp>
        <p:nvSpPr>
          <p:cNvPr id="58" name="コンテンツ プレースホルダー 2">
            <a:extLst>
              <a:ext uri="{FF2B5EF4-FFF2-40B4-BE49-F238E27FC236}">
                <a16:creationId xmlns:a16="http://schemas.microsoft.com/office/drawing/2014/main" id="{5ECB609F-C2DC-45A1-9534-9B51E3882BAD}"/>
              </a:ext>
            </a:extLst>
          </p:cNvPr>
          <p:cNvSpPr txBox="1">
            <a:spLocks/>
          </p:cNvSpPr>
          <p:nvPr/>
        </p:nvSpPr>
        <p:spPr>
          <a:xfrm>
            <a:off x="609599" y="4149609"/>
            <a:ext cx="3072592"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r>
              <a:rPr kumimoji="1" lang="ja-JP" altLang="en-US" sz="2000" dirty="0"/>
              <a:t>何を評価するか</a:t>
            </a:r>
            <a:r>
              <a:rPr kumimoji="1" lang="en-US" altLang="ja-JP" sz="2000" dirty="0"/>
              <a:t> ?</a:t>
            </a:r>
          </a:p>
          <a:p>
            <a:pPr marL="0" indent="0">
              <a:buFont typeface="Arial" panose="020B0604020202020204" pitchFamily="34" charset="0"/>
              <a:buNone/>
            </a:pPr>
            <a:r>
              <a:rPr kumimoji="1" lang="en-US" altLang="ja-JP" sz="2000" dirty="0"/>
              <a:t>( Who</a:t>
            </a:r>
            <a:r>
              <a:rPr kumimoji="1" lang="ja-JP" altLang="en-US" sz="2000" dirty="0"/>
              <a:t> に提示する出力等</a:t>
            </a:r>
            <a:r>
              <a:rPr kumimoji="1" lang="en-US" altLang="ja-JP" sz="2000" dirty="0"/>
              <a:t> ) </a:t>
            </a:r>
          </a:p>
        </p:txBody>
      </p:sp>
      <p:sp>
        <p:nvSpPr>
          <p:cNvPr id="59" name="コンテンツ プレースホルダー 2">
            <a:extLst>
              <a:ext uri="{FF2B5EF4-FFF2-40B4-BE49-F238E27FC236}">
                <a16:creationId xmlns:a16="http://schemas.microsoft.com/office/drawing/2014/main" id="{02409952-8410-4AC7-9655-C23D043D4A1D}"/>
              </a:ext>
            </a:extLst>
          </p:cNvPr>
          <p:cNvSpPr txBox="1">
            <a:spLocks/>
          </p:cNvSpPr>
          <p:nvPr/>
        </p:nvSpPr>
        <p:spPr>
          <a:xfrm>
            <a:off x="609599" y="5143586"/>
            <a:ext cx="2844799"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r>
              <a:rPr kumimoji="1" lang="ja-JP" altLang="en-US" sz="2000" dirty="0"/>
              <a:t>どう評価し、どのような基準で合格とみなすか </a:t>
            </a:r>
            <a:r>
              <a:rPr kumimoji="1" lang="en-US" altLang="ja-JP" sz="2000" dirty="0"/>
              <a:t>?</a:t>
            </a:r>
          </a:p>
        </p:txBody>
      </p:sp>
    </p:spTree>
    <p:extLst>
      <p:ext uri="{BB962C8B-B14F-4D97-AF65-F5344CB8AC3E}">
        <p14:creationId xmlns:p14="http://schemas.microsoft.com/office/powerpoint/2010/main" val="30907063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0784356-CA82-4883-93B3-0B2D0317AB26}"/>
              </a:ext>
            </a:extLst>
          </p:cNvPr>
          <p:cNvSpPr>
            <a:spLocks noGrp="1"/>
          </p:cNvSpPr>
          <p:nvPr>
            <p:ph type="title"/>
          </p:nvPr>
        </p:nvSpPr>
        <p:spPr/>
        <p:txBody>
          <a:bodyPr/>
          <a:lstStyle/>
          <a:p>
            <a:r>
              <a:rPr lang="en-US" altLang="ja-JP" dirty="0"/>
              <a:t>Well Done !!</a:t>
            </a:r>
            <a:endParaRPr lang="ja-JP" altLang="en-US" dirty="0"/>
          </a:p>
        </p:txBody>
      </p:sp>
      <p:sp>
        <p:nvSpPr>
          <p:cNvPr id="4" name="スライド番号プレースホルダー 3">
            <a:extLst>
              <a:ext uri="{FF2B5EF4-FFF2-40B4-BE49-F238E27FC236}">
                <a16:creationId xmlns:a16="http://schemas.microsoft.com/office/drawing/2014/main" id="{8E6ABF6C-7FEF-4E79-AFAF-F9DACF784FFA}"/>
              </a:ext>
            </a:extLst>
          </p:cNvPr>
          <p:cNvSpPr>
            <a:spLocks noGrp="1"/>
          </p:cNvSpPr>
          <p:nvPr>
            <p:ph type="sldNum" sz="quarter" idx="4"/>
          </p:nvPr>
        </p:nvSpPr>
        <p:spPr/>
        <p:txBody>
          <a:bodyPr/>
          <a:lstStyle/>
          <a:p>
            <a:fld id="{DC503246-BBCE-4F0A-BCDC-08FC4C52637D}" type="slidenum">
              <a:rPr lang="en-US" smtClean="0"/>
              <a:pPr/>
              <a:t>38</a:t>
            </a:fld>
            <a:endParaRPr lang="en-US"/>
          </a:p>
        </p:txBody>
      </p:sp>
    </p:spTree>
    <p:extLst>
      <p:ext uri="{BB962C8B-B14F-4D97-AF65-F5344CB8AC3E}">
        <p14:creationId xmlns:p14="http://schemas.microsoft.com/office/powerpoint/2010/main" val="24946932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B69036-795A-4D53-9D70-7F6811B5739B}"/>
              </a:ext>
            </a:extLst>
          </p:cNvPr>
          <p:cNvSpPr>
            <a:spLocks noGrp="1"/>
          </p:cNvSpPr>
          <p:nvPr>
            <p:ph type="title"/>
          </p:nvPr>
        </p:nvSpPr>
        <p:spPr/>
        <p:txBody>
          <a:bodyPr/>
          <a:lstStyle/>
          <a:p>
            <a:r>
              <a:rPr lang="en-US" altLang="ja-JP" dirty="0"/>
              <a:t>Next Step</a:t>
            </a:r>
            <a:endParaRPr lang="ja-JP" altLang="en-US" dirty="0"/>
          </a:p>
        </p:txBody>
      </p:sp>
      <p:sp>
        <p:nvSpPr>
          <p:cNvPr id="5" name="コンテンツ プレースホルダー 4">
            <a:extLst>
              <a:ext uri="{FF2B5EF4-FFF2-40B4-BE49-F238E27FC236}">
                <a16:creationId xmlns:a16="http://schemas.microsoft.com/office/drawing/2014/main" id="{98A37482-2FE7-4E3D-A186-7E05AEDE0202}"/>
              </a:ext>
            </a:extLst>
          </p:cNvPr>
          <p:cNvSpPr>
            <a:spLocks noGrp="1"/>
          </p:cNvSpPr>
          <p:nvPr>
            <p:ph idx="1"/>
          </p:nvPr>
        </p:nvSpPr>
        <p:spPr>
          <a:xfrm>
            <a:off x="425038" y="1371600"/>
            <a:ext cx="11424062" cy="461665"/>
          </a:xfrm>
        </p:spPr>
        <p:txBody>
          <a:bodyPr/>
          <a:lstStyle/>
          <a:p>
            <a:r>
              <a:rPr lang="ja-JP" altLang="en-US" dirty="0"/>
              <a:t>このまま実装に行きますか </a:t>
            </a:r>
            <a:r>
              <a:rPr lang="en-US" altLang="ja-JP" dirty="0"/>
              <a:t>? </a:t>
            </a:r>
            <a:endParaRPr lang="ja-JP" altLang="en-US" dirty="0"/>
          </a:p>
        </p:txBody>
      </p:sp>
      <p:sp>
        <p:nvSpPr>
          <p:cNvPr id="3" name="スライド番号プレースホルダー 2">
            <a:extLst>
              <a:ext uri="{FF2B5EF4-FFF2-40B4-BE49-F238E27FC236}">
                <a16:creationId xmlns:a16="http://schemas.microsoft.com/office/drawing/2014/main" id="{5B5C9B98-DC30-4E6D-9C96-EBFFC42C9F59}"/>
              </a:ext>
            </a:extLst>
          </p:cNvPr>
          <p:cNvSpPr>
            <a:spLocks noGrp="1"/>
          </p:cNvSpPr>
          <p:nvPr>
            <p:ph type="sldNum" sz="quarter" idx="4"/>
          </p:nvPr>
        </p:nvSpPr>
        <p:spPr/>
        <p:txBody>
          <a:bodyPr/>
          <a:lstStyle/>
          <a:p>
            <a:fld id="{DC503246-BBCE-4F0A-BCDC-08FC4C52637D}" type="slidenum">
              <a:rPr lang="en-US" smtClean="0"/>
              <a:pPr/>
              <a:t>39</a:t>
            </a:fld>
            <a:endParaRPr lang="en-US"/>
          </a:p>
        </p:txBody>
      </p:sp>
      <p:sp>
        <p:nvSpPr>
          <p:cNvPr id="7" name="フローチャート: 代替処理 6">
            <a:extLst>
              <a:ext uri="{FF2B5EF4-FFF2-40B4-BE49-F238E27FC236}">
                <a16:creationId xmlns:a16="http://schemas.microsoft.com/office/drawing/2014/main" id="{F557EFAB-D14A-4661-93E4-A4E0C464F6FE}"/>
              </a:ext>
            </a:extLst>
          </p:cNvPr>
          <p:cNvSpPr/>
          <p:nvPr/>
        </p:nvSpPr>
        <p:spPr>
          <a:xfrm>
            <a:off x="2871019" y="2300749"/>
            <a:ext cx="6656438" cy="3057832"/>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フローチャート: 代替処理 7">
            <a:extLst>
              <a:ext uri="{FF2B5EF4-FFF2-40B4-BE49-F238E27FC236}">
                <a16:creationId xmlns:a16="http://schemas.microsoft.com/office/drawing/2014/main" id="{EA2E8CB1-E6C5-4D09-969B-FCD528105DF6}"/>
              </a:ext>
            </a:extLst>
          </p:cNvPr>
          <p:cNvSpPr/>
          <p:nvPr/>
        </p:nvSpPr>
        <p:spPr>
          <a:xfrm>
            <a:off x="2993922" y="2413820"/>
            <a:ext cx="6410632" cy="2831690"/>
          </a:xfrm>
          <a:prstGeom prst="flowChartAlternate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B201B474-2027-474B-A40D-696E118BB981}"/>
              </a:ext>
            </a:extLst>
          </p:cNvPr>
          <p:cNvSpPr txBox="1"/>
          <p:nvPr/>
        </p:nvSpPr>
        <p:spPr>
          <a:xfrm>
            <a:off x="4112341" y="2841523"/>
            <a:ext cx="3569110" cy="1938992"/>
          </a:xfrm>
          <a:prstGeom prst="rect">
            <a:avLst/>
          </a:prstGeom>
          <a:noFill/>
        </p:spPr>
        <p:txBody>
          <a:bodyPr wrap="square" lIns="0" rIns="0" rtlCol="0">
            <a:spAutoFit/>
          </a:bodyPr>
          <a:lstStyle/>
          <a:p>
            <a:r>
              <a:rPr kumimoji="1" lang="ja-JP" altLang="en-US" sz="6000" dirty="0">
                <a:solidFill>
                  <a:schemeClr val="bg1"/>
                </a:solidFill>
              </a:rPr>
              <a:t>はい</a:t>
            </a:r>
            <a:endParaRPr kumimoji="1" lang="en-US" altLang="ja-JP" sz="6000" dirty="0">
              <a:solidFill>
                <a:schemeClr val="bg1"/>
              </a:solidFill>
            </a:endParaRPr>
          </a:p>
          <a:p>
            <a:r>
              <a:rPr kumimoji="1" lang="ja-JP" altLang="en-US" sz="6000" dirty="0">
                <a:solidFill>
                  <a:schemeClr val="bg1"/>
                </a:solidFill>
              </a:rPr>
              <a:t>いいえ</a:t>
            </a:r>
            <a:endParaRPr kumimoji="1" lang="en-US" altLang="ja-JP" sz="6000" dirty="0">
              <a:solidFill>
                <a:schemeClr val="bg1"/>
              </a:solidFill>
            </a:endParaRPr>
          </a:p>
        </p:txBody>
      </p:sp>
      <p:pic>
        <p:nvPicPr>
          <p:cNvPr id="11" name="グラフィックス 10" descr="右向き指示マーク 単色塗りつぶし">
            <a:extLst>
              <a:ext uri="{FF2B5EF4-FFF2-40B4-BE49-F238E27FC236}">
                <a16:creationId xmlns:a16="http://schemas.microsoft.com/office/drawing/2014/main" id="{6535CDA9-28C3-40BC-A9D8-2F9D37A31C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6490" y="2826775"/>
            <a:ext cx="914400" cy="914400"/>
          </a:xfrm>
          <a:prstGeom prst="rect">
            <a:avLst/>
          </a:prstGeom>
        </p:spPr>
      </p:pic>
    </p:spTree>
    <p:extLst>
      <p:ext uri="{BB962C8B-B14F-4D97-AF65-F5344CB8AC3E}">
        <p14:creationId xmlns:p14="http://schemas.microsoft.com/office/powerpoint/2010/main" val="3685090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E5AD97B-FCB7-4DF9-8DE7-36E9015F7910}"/>
              </a:ext>
            </a:extLst>
          </p:cNvPr>
          <p:cNvSpPr>
            <a:spLocks noGrp="1"/>
          </p:cNvSpPr>
          <p:nvPr>
            <p:ph type="body" sz="quarter" idx="10"/>
          </p:nvPr>
        </p:nvSpPr>
        <p:spPr>
          <a:xfrm>
            <a:off x="425038" y="1371601"/>
            <a:ext cx="11424062" cy="766364"/>
          </a:xfrm>
        </p:spPr>
        <p:txBody>
          <a:bodyPr/>
          <a:lstStyle/>
          <a:p>
            <a:r>
              <a:rPr kumimoji="1" lang="en-US" altLang="ja-JP" dirty="0"/>
              <a:t>1 </a:t>
            </a:r>
            <a:r>
              <a:rPr kumimoji="1" lang="ja-JP" altLang="en-US" dirty="0"/>
              <a:t>パート </a:t>
            </a:r>
            <a:r>
              <a:rPr kumimoji="1" lang="en-US" altLang="ja-JP" dirty="0"/>
              <a:t>3~4 </a:t>
            </a:r>
            <a:r>
              <a:rPr kumimoji="1" lang="ja-JP" altLang="en-US" dirty="0"/>
              <a:t>時間です。パートの間は </a:t>
            </a:r>
            <a:r>
              <a:rPr kumimoji="1" lang="en-US" altLang="ja-JP" dirty="0"/>
              <a:t>1 </a:t>
            </a:r>
            <a:r>
              <a:rPr kumimoji="1" lang="ja-JP" altLang="en-US" dirty="0"/>
              <a:t>週間程度間を空け、その間に </a:t>
            </a:r>
            <a:r>
              <a:rPr kumimoji="1" lang="en-US" altLang="ja-JP" dirty="0"/>
              <a:t>1~3 </a:t>
            </a:r>
            <a:r>
              <a:rPr kumimoji="1" lang="ja-JP" altLang="en-US" dirty="0"/>
              <a:t>時間の参加者間で集まる場を設けて頂くことが前提です。</a:t>
            </a:r>
          </a:p>
        </p:txBody>
      </p:sp>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4</a:t>
            </a:fld>
            <a:endParaRPr lang="en-US"/>
          </a:p>
        </p:txBody>
      </p:sp>
      <p:sp>
        <p:nvSpPr>
          <p:cNvPr id="5" name="矢印: 右 4">
            <a:extLst>
              <a:ext uri="{FF2B5EF4-FFF2-40B4-BE49-F238E27FC236}">
                <a16:creationId xmlns:a16="http://schemas.microsoft.com/office/drawing/2014/main" id="{DB3A0174-3316-42EB-931B-8B24C11C794C}"/>
              </a:ext>
            </a:extLst>
          </p:cNvPr>
          <p:cNvSpPr/>
          <p:nvPr/>
        </p:nvSpPr>
        <p:spPr>
          <a:xfrm>
            <a:off x="353291" y="2328069"/>
            <a:ext cx="11627427" cy="365125"/>
          </a:xfrm>
          <a:prstGeom prst="rightArrow">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kumimoji="1" lang="ja-JP" altLang="en-US" dirty="0">
              <a:solidFill>
                <a:srgbClr val="111724"/>
              </a:solidFill>
            </a:endParaRPr>
          </a:p>
        </p:txBody>
      </p:sp>
      <p:sp>
        <p:nvSpPr>
          <p:cNvPr id="6" name="四角形: 角を丸くする 5">
            <a:extLst>
              <a:ext uri="{FF2B5EF4-FFF2-40B4-BE49-F238E27FC236}">
                <a16:creationId xmlns:a16="http://schemas.microsoft.com/office/drawing/2014/main" id="{26F9259F-183B-436B-BD93-F835792E83C4}"/>
              </a:ext>
            </a:extLst>
          </p:cNvPr>
          <p:cNvSpPr/>
          <p:nvPr/>
        </p:nvSpPr>
        <p:spPr>
          <a:xfrm>
            <a:off x="841574"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実践編 </a:t>
            </a:r>
            <a:r>
              <a:rPr kumimoji="1" lang="en-US" altLang="ja-JP" sz="2000" b="1" dirty="0">
                <a:solidFill>
                  <a:srgbClr val="111724"/>
                </a:solidFill>
                <a:ea typeface="メイリオ" panose="020B0604030504040204" pitchFamily="50" charset="-128"/>
              </a:rPr>
              <a:t>(3.5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CE448D1B-74DA-4759-8A7F-443CD6305326}"/>
              </a:ext>
            </a:extLst>
          </p:cNvPr>
          <p:cNvSpPr/>
          <p:nvPr/>
        </p:nvSpPr>
        <p:spPr>
          <a:xfrm>
            <a:off x="6411146"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改善編 </a:t>
            </a:r>
            <a:r>
              <a:rPr kumimoji="1" lang="en-US" altLang="ja-JP" sz="2000" b="1" dirty="0">
                <a:solidFill>
                  <a:srgbClr val="111724"/>
                </a:solidFill>
                <a:ea typeface="メイリオ" panose="020B0604030504040204" pitchFamily="50" charset="-128"/>
              </a:rPr>
              <a:t>(3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10" name="正方形/長方形 9">
            <a:extLst>
              <a:ext uri="{FF2B5EF4-FFF2-40B4-BE49-F238E27FC236}">
                <a16:creationId xmlns:a16="http://schemas.microsoft.com/office/drawing/2014/main" id="{37007A5E-A8D3-44FB-A6CE-25439D8E7044}"/>
              </a:ext>
            </a:extLst>
          </p:cNvPr>
          <p:cNvSpPr/>
          <p:nvPr/>
        </p:nvSpPr>
        <p:spPr>
          <a:xfrm>
            <a:off x="841574"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1" name="テキスト ボックス 10">
            <a:extLst>
              <a:ext uri="{FF2B5EF4-FFF2-40B4-BE49-F238E27FC236}">
                <a16:creationId xmlns:a16="http://schemas.microsoft.com/office/drawing/2014/main" id="{871D59CF-D58D-4D4D-BD46-5CAEF73BA6DF}"/>
              </a:ext>
            </a:extLst>
          </p:cNvPr>
          <p:cNvSpPr txBox="1"/>
          <p:nvPr/>
        </p:nvSpPr>
        <p:spPr>
          <a:xfrm>
            <a:off x="976600"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チームの意思決定の弱点を理解する。</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短い時間での意思決定を体感する。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限られた時間で </a:t>
            </a:r>
            <a:r>
              <a:rPr kumimoji="1" lang="en-US" altLang="ja-JP" sz="2000" dirty="0">
                <a:latin typeface="+mj-lt"/>
                <a:ea typeface="メイリオ" panose="020B0604030504040204" pitchFamily="50" charset="-128"/>
              </a:rPr>
              <a:t>Amazon </a:t>
            </a:r>
            <a:r>
              <a:rPr kumimoji="1" lang="ja-JP" altLang="en-US" sz="2000" dirty="0">
                <a:latin typeface="メイリオ" panose="020B0604030504040204" pitchFamily="50" charset="-128"/>
                <a:ea typeface="メイリオ" panose="020B0604030504040204" pitchFamily="50" charset="-128"/>
              </a:rPr>
              <a:t>のプロダクト作りのプロセス</a:t>
            </a:r>
            <a:r>
              <a:rPr kumimoji="1" lang="ja-JP" altLang="en-US" sz="2000" dirty="0">
                <a:ea typeface="メイリオ" panose="020B0604030504040204" pitchFamily="50" charset="-128"/>
              </a:rPr>
              <a:t> </a:t>
            </a:r>
            <a:r>
              <a:rPr kumimoji="1" lang="en-US" altLang="ja-JP" sz="2000" dirty="0">
                <a:ea typeface="メイリオ" panose="020B0604030504040204" pitchFamily="50" charset="-128"/>
              </a:rPr>
              <a:t>Working Backwards </a:t>
            </a:r>
            <a:r>
              <a:rPr kumimoji="1" lang="ja-JP" altLang="en-US" sz="2000" dirty="0">
                <a:ea typeface="メイリオ" panose="020B0604030504040204" pitchFamily="50" charset="-128"/>
              </a:rPr>
              <a:t>を通しで行い、ユースケースと仮説検証計画を作成する。</a:t>
            </a:r>
            <a:endParaRPr kumimoji="1" lang="en-US" altLang="ja-JP" sz="2000" dirty="0">
              <a:ea typeface="メイリオ" panose="020B0604030504040204" pitchFamily="50" charset="-128"/>
            </a:endParaRPr>
          </a:p>
        </p:txBody>
      </p:sp>
      <p:sp>
        <p:nvSpPr>
          <p:cNvPr id="12" name="正方形/長方形 11">
            <a:extLst>
              <a:ext uri="{FF2B5EF4-FFF2-40B4-BE49-F238E27FC236}">
                <a16:creationId xmlns:a16="http://schemas.microsoft.com/office/drawing/2014/main" id="{67F304BA-24A1-44AC-B56A-435388C1D333}"/>
              </a:ext>
            </a:extLst>
          </p:cNvPr>
          <p:cNvSpPr/>
          <p:nvPr/>
        </p:nvSpPr>
        <p:spPr>
          <a:xfrm>
            <a:off x="6411147"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3" name="テキスト ボックス 12">
            <a:extLst>
              <a:ext uri="{FF2B5EF4-FFF2-40B4-BE49-F238E27FC236}">
                <a16:creationId xmlns:a16="http://schemas.microsoft.com/office/drawing/2014/main" id="{A77933F7-9A56-41E7-9A1B-FBEFF2D5AE95}"/>
              </a:ext>
            </a:extLst>
          </p:cNvPr>
          <p:cNvSpPr txBox="1"/>
          <p:nvPr/>
        </p:nvSpPr>
        <p:spPr>
          <a:xfrm>
            <a:off x="6546173"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意思決定の改善を含めた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ヵ月で成果を得るマイルストンを決め開始する。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実践編のアンケートを基にお客様主導で改善が必要なプロセスを実行する。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ヵ月内の具体的な </a:t>
            </a:r>
            <a:r>
              <a:rPr kumimoji="1" lang="en-US" altLang="ja-JP" sz="2000" dirty="0" err="1">
                <a:latin typeface="+mj-lt"/>
                <a:ea typeface="メイリオ" panose="020B0604030504040204" pitchFamily="50" charset="-128"/>
              </a:rPr>
              <a:t>Todo</a:t>
            </a:r>
            <a:r>
              <a:rPr kumimoji="1" lang="en-US" altLang="ja-JP" sz="2000" dirty="0">
                <a:latin typeface="+mj-lt"/>
                <a:ea typeface="メイリオ" panose="020B0604030504040204" pitchFamily="50" charset="-128"/>
              </a:rPr>
              <a:t> </a:t>
            </a:r>
            <a:r>
              <a:rPr kumimoji="1" lang="ja-JP" altLang="en-US" sz="2000">
                <a:latin typeface="+mj-lt"/>
                <a:ea typeface="メイリオ" panose="020B0604030504040204" pitchFamily="50" charset="-128"/>
              </a:rPr>
              <a:t>を決め各メンバーに割り振る。</a:t>
            </a:r>
            <a:endParaRPr kumimoji="1" lang="en-US" altLang="ja-JP" sz="2000" dirty="0">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D74A4BFA-FD5B-4832-8623-0C236342E07C}"/>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t>参加人数は </a:t>
            </a:r>
            <a:r>
              <a:rPr kumimoji="1" lang="en-US" altLang="ja-JP" b="1" dirty="0"/>
              <a:t>3~6 </a:t>
            </a:r>
            <a:r>
              <a:rPr kumimoji="1" lang="ja-JP" altLang="en-US" b="1" dirty="0"/>
              <a:t>名程度を想定し、それ以上の場合 </a:t>
            </a:r>
            <a:r>
              <a:rPr kumimoji="1" lang="en-US" altLang="ja-JP" b="1" dirty="0"/>
              <a:t>+1 </a:t>
            </a:r>
            <a:r>
              <a:rPr kumimoji="1" lang="ja-JP" altLang="en-US" b="1" dirty="0"/>
              <a:t>時間前後が必要です</a:t>
            </a:r>
          </a:p>
        </p:txBody>
      </p:sp>
    </p:spTree>
    <p:extLst>
      <p:ext uri="{BB962C8B-B14F-4D97-AF65-F5344CB8AC3E}">
        <p14:creationId xmlns:p14="http://schemas.microsoft.com/office/powerpoint/2010/main" val="16709485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Next Step : </a:t>
            </a:r>
            <a:r>
              <a:rPr kumimoji="1" lang="ja-JP" altLang="en-US" dirty="0"/>
              <a:t>改善が必要なプロセスを特定する</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40</a:t>
            </a:fld>
            <a:endParaRPr lang="en-US" dirty="0"/>
          </a:p>
        </p:txBody>
      </p:sp>
      <p:sp>
        <p:nvSpPr>
          <p:cNvPr id="5" name="矢印: 五方向 4">
            <a:extLst>
              <a:ext uri="{FF2B5EF4-FFF2-40B4-BE49-F238E27FC236}">
                <a16:creationId xmlns:a16="http://schemas.microsoft.com/office/drawing/2014/main" id="{D369AEFD-FAE8-424F-92B4-22BF33209437}"/>
              </a:ext>
            </a:extLst>
          </p:cNvPr>
          <p:cNvSpPr/>
          <p:nvPr/>
        </p:nvSpPr>
        <p:spPr>
          <a:xfrm>
            <a:off x="425038"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6" name="矢印: 五方向 5">
            <a:extLst>
              <a:ext uri="{FF2B5EF4-FFF2-40B4-BE49-F238E27FC236}">
                <a16:creationId xmlns:a16="http://schemas.microsoft.com/office/drawing/2014/main" id="{6C546F9C-55F1-4C50-A3E2-CC2D02BC38A1}"/>
              </a:ext>
            </a:extLst>
          </p:cNvPr>
          <p:cNvSpPr/>
          <p:nvPr/>
        </p:nvSpPr>
        <p:spPr>
          <a:xfrm>
            <a:off x="2779864"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7" name="矢印: 五方向 6">
            <a:extLst>
              <a:ext uri="{FF2B5EF4-FFF2-40B4-BE49-F238E27FC236}">
                <a16:creationId xmlns:a16="http://schemas.microsoft.com/office/drawing/2014/main" id="{56082863-609F-40A8-A3B9-5DE5FC14E8C1}"/>
              </a:ext>
            </a:extLst>
          </p:cNvPr>
          <p:cNvSpPr/>
          <p:nvPr/>
        </p:nvSpPr>
        <p:spPr>
          <a:xfrm>
            <a:off x="5134690"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8" name="矢印: 五方向 7">
            <a:extLst>
              <a:ext uri="{FF2B5EF4-FFF2-40B4-BE49-F238E27FC236}">
                <a16:creationId xmlns:a16="http://schemas.microsoft.com/office/drawing/2014/main" id="{3DC86FEC-082D-479C-98CD-BC279A55CE4A}"/>
              </a:ext>
            </a:extLst>
          </p:cNvPr>
          <p:cNvSpPr/>
          <p:nvPr/>
        </p:nvSpPr>
        <p:spPr>
          <a:xfrm>
            <a:off x="7489516"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9" name="矢印: 五方向 8">
            <a:extLst>
              <a:ext uri="{FF2B5EF4-FFF2-40B4-BE49-F238E27FC236}">
                <a16:creationId xmlns:a16="http://schemas.microsoft.com/office/drawing/2014/main" id="{B02F982A-ED8D-44AF-B045-642E76250826}"/>
              </a:ext>
            </a:extLst>
          </p:cNvPr>
          <p:cNvSpPr/>
          <p:nvPr/>
        </p:nvSpPr>
        <p:spPr>
          <a:xfrm>
            <a:off x="9844341"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10" name="テキスト ボックス 9">
            <a:extLst>
              <a:ext uri="{FF2B5EF4-FFF2-40B4-BE49-F238E27FC236}">
                <a16:creationId xmlns:a16="http://schemas.microsoft.com/office/drawing/2014/main" id="{25CD218C-9FEC-4D49-AF5C-FB0E5ABCE0BD}"/>
              </a:ext>
            </a:extLst>
          </p:cNvPr>
          <p:cNvSpPr txBox="1"/>
          <p:nvPr/>
        </p:nvSpPr>
        <p:spPr>
          <a:xfrm>
            <a:off x="425037" y="1928130"/>
            <a:ext cx="2200175" cy="923330"/>
          </a:xfrm>
          <a:prstGeom prst="rect">
            <a:avLst/>
          </a:prstGeom>
          <a:noFill/>
        </p:spPr>
        <p:txBody>
          <a:bodyPr wrap="square" lIns="0" rIns="0" rtlCol="0">
            <a:spAutoFit/>
          </a:bodyPr>
          <a:lstStyle/>
          <a:p>
            <a:r>
              <a:rPr kumimoji="1" lang="ja-JP" altLang="en-US" dirty="0"/>
              <a:t>顧客や意思決定に影響を与える要素は十分洗い出せているか</a:t>
            </a:r>
            <a:r>
              <a:rPr kumimoji="1" lang="en-US" altLang="ja-JP" dirty="0"/>
              <a:t>?</a:t>
            </a:r>
            <a:endParaRPr kumimoji="1" lang="ja-JP" altLang="en-US" dirty="0" err="1"/>
          </a:p>
        </p:txBody>
      </p:sp>
      <p:sp>
        <p:nvSpPr>
          <p:cNvPr id="13" name="テキスト ボックス 12">
            <a:extLst>
              <a:ext uri="{FF2B5EF4-FFF2-40B4-BE49-F238E27FC236}">
                <a16:creationId xmlns:a16="http://schemas.microsoft.com/office/drawing/2014/main" id="{619A5158-5236-4666-ACAD-863AC771D62F}"/>
              </a:ext>
            </a:extLst>
          </p:cNvPr>
          <p:cNvSpPr txBox="1"/>
          <p:nvPr/>
        </p:nvSpPr>
        <p:spPr>
          <a:xfrm>
            <a:off x="340337" y="3748892"/>
            <a:ext cx="2290916" cy="646331"/>
          </a:xfrm>
          <a:prstGeom prst="rect">
            <a:avLst/>
          </a:prstGeom>
          <a:noFill/>
        </p:spPr>
        <p:txBody>
          <a:bodyPr wrap="square" lIns="0" rIns="0" rtlCol="0">
            <a:spAutoFit/>
          </a:bodyPr>
          <a:lstStyle/>
          <a:p>
            <a:r>
              <a:rPr kumimoji="1" lang="ja-JP" altLang="en-US" dirty="0"/>
              <a:t>チームメンバーに情報は共有されていたか</a:t>
            </a:r>
            <a:r>
              <a:rPr kumimoji="1" lang="en-US" altLang="ja-JP" dirty="0"/>
              <a:t>?</a:t>
            </a:r>
            <a:endParaRPr kumimoji="1" lang="ja-JP" altLang="en-US" dirty="0" err="1"/>
          </a:p>
        </p:txBody>
      </p:sp>
      <p:sp>
        <p:nvSpPr>
          <p:cNvPr id="14" name="テキスト ボックス 13">
            <a:extLst>
              <a:ext uri="{FF2B5EF4-FFF2-40B4-BE49-F238E27FC236}">
                <a16:creationId xmlns:a16="http://schemas.microsoft.com/office/drawing/2014/main" id="{C59EBF95-926F-44F1-B5AB-315D3C6E5998}"/>
              </a:ext>
            </a:extLst>
          </p:cNvPr>
          <p:cNvSpPr txBox="1"/>
          <p:nvPr/>
        </p:nvSpPr>
        <p:spPr>
          <a:xfrm>
            <a:off x="238225" y="4797241"/>
            <a:ext cx="2477730" cy="1200329"/>
          </a:xfrm>
          <a:prstGeom prst="rect">
            <a:avLst/>
          </a:prstGeom>
          <a:noFill/>
        </p:spPr>
        <p:txBody>
          <a:bodyPr wrap="square" lIns="0" rIns="0" rtlCol="0">
            <a:spAutoFit/>
          </a:bodyPr>
          <a:lstStyle/>
          <a:p>
            <a:r>
              <a:rPr kumimoji="1" lang="en-US" altLang="ja-JP" dirty="0"/>
              <a:t>Ex: </a:t>
            </a:r>
            <a:r>
              <a:rPr kumimoji="1" lang="ja-JP" altLang="en-US" dirty="0"/>
              <a:t>営業や顧客サポート、データアナリストを交え情報を拡充し、顧客像を明確にする</a:t>
            </a:r>
          </a:p>
        </p:txBody>
      </p:sp>
      <p:sp>
        <p:nvSpPr>
          <p:cNvPr id="15" name="二等辺三角形 14">
            <a:extLst>
              <a:ext uri="{FF2B5EF4-FFF2-40B4-BE49-F238E27FC236}">
                <a16:creationId xmlns:a16="http://schemas.microsoft.com/office/drawing/2014/main" id="{B45EB8D2-3421-4056-A058-44448DA8ACCC}"/>
              </a:ext>
            </a:extLst>
          </p:cNvPr>
          <p:cNvSpPr/>
          <p:nvPr/>
        </p:nvSpPr>
        <p:spPr>
          <a:xfrm flipV="1">
            <a:off x="1140541"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6" name="テキスト ボックス 15">
            <a:extLst>
              <a:ext uri="{FF2B5EF4-FFF2-40B4-BE49-F238E27FC236}">
                <a16:creationId xmlns:a16="http://schemas.microsoft.com/office/drawing/2014/main" id="{80775A31-268D-4D8C-AFC0-9BA299E7BEE0}"/>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t>解決策の評価軸の数、重みに変更の必要性はないか </a:t>
            </a:r>
            <a:r>
              <a:rPr kumimoji="1" lang="en-US" altLang="ja-JP" dirty="0"/>
              <a:t>?</a:t>
            </a:r>
            <a:endParaRPr kumimoji="1" lang="ja-JP" altLang="en-US" dirty="0" err="1"/>
          </a:p>
        </p:txBody>
      </p:sp>
      <p:pic>
        <p:nvPicPr>
          <p:cNvPr id="18" name="図 17">
            <a:extLst>
              <a:ext uri="{FF2B5EF4-FFF2-40B4-BE49-F238E27FC236}">
                <a16:creationId xmlns:a16="http://schemas.microsoft.com/office/drawing/2014/main" id="{835B40AD-1A24-4ACF-A565-F9A9562F87FF}"/>
              </a:ext>
            </a:extLst>
          </p:cNvPr>
          <p:cNvPicPr>
            <a:picLocks noChangeAspect="1"/>
          </p:cNvPicPr>
          <p:nvPr/>
        </p:nvPicPr>
        <p:blipFill>
          <a:blip r:embed="rId2"/>
          <a:stretch>
            <a:fillRect/>
          </a:stretch>
        </p:blipFill>
        <p:spPr>
          <a:xfrm>
            <a:off x="2920459" y="2933683"/>
            <a:ext cx="1918982" cy="949937"/>
          </a:xfrm>
          <a:prstGeom prst="rect">
            <a:avLst/>
          </a:prstGeom>
        </p:spPr>
      </p:pic>
      <p:sp>
        <p:nvSpPr>
          <p:cNvPr id="19" name="二等辺三角形 18">
            <a:extLst>
              <a:ext uri="{FF2B5EF4-FFF2-40B4-BE49-F238E27FC236}">
                <a16:creationId xmlns:a16="http://schemas.microsoft.com/office/drawing/2014/main" id="{F31FACDF-12D9-4501-925D-7404A2897790}"/>
              </a:ext>
            </a:extLst>
          </p:cNvPr>
          <p:cNvSpPr/>
          <p:nvPr/>
        </p:nvSpPr>
        <p:spPr>
          <a:xfrm flipV="1">
            <a:off x="3534695"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テキスト ボックス 19">
            <a:extLst>
              <a:ext uri="{FF2B5EF4-FFF2-40B4-BE49-F238E27FC236}">
                <a16:creationId xmlns:a16="http://schemas.microsoft.com/office/drawing/2014/main" id="{FB27FE72-3CEB-4383-A0F5-3CA83949C2BF}"/>
              </a:ext>
            </a:extLst>
          </p:cNvPr>
          <p:cNvSpPr txBox="1"/>
          <p:nvPr/>
        </p:nvSpPr>
        <p:spPr>
          <a:xfrm>
            <a:off x="2841524" y="4797241"/>
            <a:ext cx="2138516" cy="1200329"/>
          </a:xfrm>
          <a:prstGeom prst="rect">
            <a:avLst/>
          </a:prstGeom>
          <a:noFill/>
        </p:spPr>
        <p:txBody>
          <a:bodyPr wrap="square" lIns="0" rIns="0" rtlCol="0">
            <a:spAutoFit/>
          </a:bodyPr>
          <a:lstStyle/>
          <a:p>
            <a:r>
              <a:rPr kumimoji="1" lang="en-US" altLang="ja-JP" dirty="0"/>
              <a:t>Ex: Test/Iterate </a:t>
            </a:r>
            <a:r>
              <a:rPr kumimoji="1" lang="ja-JP" altLang="en-US" dirty="0"/>
              <a:t>まで実施した結果をもとに再考、解決策の再評価を行う</a:t>
            </a:r>
          </a:p>
        </p:txBody>
      </p:sp>
      <p:sp>
        <p:nvSpPr>
          <p:cNvPr id="21" name="テキスト ボックス 20">
            <a:extLst>
              <a:ext uri="{FF2B5EF4-FFF2-40B4-BE49-F238E27FC236}">
                <a16:creationId xmlns:a16="http://schemas.microsoft.com/office/drawing/2014/main" id="{B1ECD698-814F-425E-829A-C1702792350B}"/>
              </a:ext>
            </a:extLst>
          </p:cNvPr>
          <p:cNvSpPr txBox="1"/>
          <p:nvPr/>
        </p:nvSpPr>
        <p:spPr>
          <a:xfrm>
            <a:off x="5128647" y="1928130"/>
            <a:ext cx="2121517" cy="923330"/>
          </a:xfrm>
          <a:prstGeom prst="rect">
            <a:avLst/>
          </a:prstGeom>
          <a:noFill/>
        </p:spPr>
        <p:txBody>
          <a:bodyPr wrap="square" lIns="0" rIns="0" rtlCol="0">
            <a:spAutoFit/>
          </a:bodyPr>
          <a:lstStyle/>
          <a:p>
            <a:r>
              <a:rPr kumimoji="1" lang="ja-JP" altLang="en-US" dirty="0"/>
              <a:t>事例やアイデアの数は十分か </a:t>
            </a:r>
            <a:r>
              <a:rPr kumimoji="1" lang="en-US" altLang="ja-JP" dirty="0"/>
              <a:t>? </a:t>
            </a:r>
            <a:r>
              <a:rPr kumimoji="1" lang="ja-JP" altLang="en-US" dirty="0"/>
              <a:t>評価結果はぶれてないか</a:t>
            </a:r>
            <a:r>
              <a:rPr kumimoji="1" lang="en-US" altLang="ja-JP" dirty="0"/>
              <a:t>? </a:t>
            </a:r>
            <a:endParaRPr kumimoji="1" lang="ja-JP" altLang="en-US" dirty="0" err="1"/>
          </a:p>
        </p:txBody>
      </p:sp>
      <p:pic>
        <p:nvPicPr>
          <p:cNvPr id="22" name="図 21">
            <a:extLst>
              <a:ext uri="{FF2B5EF4-FFF2-40B4-BE49-F238E27FC236}">
                <a16:creationId xmlns:a16="http://schemas.microsoft.com/office/drawing/2014/main" id="{9A1492B3-A2A5-4459-8389-22161409A282}"/>
              </a:ext>
            </a:extLst>
          </p:cNvPr>
          <p:cNvPicPr>
            <a:picLocks noChangeAspect="1"/>
          </p:cNvPicPr>
          <p:nvPr/>
        </p:nvPicPr>
        <p:blipFill>
          <a:blip r:embed="rId2"/>
          <a:stretch>
            <a:fillRect/>
          </a:stretch>
        </p:blipFill>
        <p:spPr>
          <a:xfrm>
            <a:off x="5229914" y="2933683"/>
            <a:ext cx="1918982" cy="949937"/>
          </a:xfrm>
          <a:prstGeom prst="rect">
            <a:avLst/>
          </a:prstGeom>
        </p:spPr>
      </p:pic>
      <p:sp>
        <p:nvSpPr>
          <p:cNvPr id="23" name="二等辺三角形 22">
            <a:extLst>
              <a:ext uri="{FF2B5EF4-FFF2-40B4-BE49-F238E27FC236}">
                <a16:creationId xmlns:a16="http://schemas.microsoft.com/office/drawing/2014/main" id="{6CA66F35-7D78-4904-9677-BE8ABBA7CA38}"/>
              </a:ext>
            </a:extLst>
          </p:cNvPr>
          <p:cNvSpPr/>
          <p:nvPr/>
        </p:nvSpPr>
        <p:spPr>
          <a:xfrm flipV="1">
            <a:off x="5844150"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4" name="テキスト ボックス 23">
            <a:extLst>
              <a:ext uri="{FF2B5EF4-FFF2-40B4-BE49-F238E27FC236}">
                <a16:creationId xmlns:a16="http://schemas.microsoft.com/office/drawing/2014/main" id="{4758A30F-2BA2-43BA-A96F-7BBF3D78A537}"/>
              </a:ext>
            </a:extLst>
          </p:cNvPr>
          <p:cNvSpPr txBox="1"/>
          <p:nvPr/>
        </p:nvSpPr>
        <p:spPr>
          <a:xfrm>
            <a:off x="5150979" y="4797241"/>
            <a:ext cx="2138516" cy="1754326"/>
          </a:xfrm>
          <a:prstGeom prst="rect">
            <a:avLst/>
          </a:prstGeom>
          <a:noFill/>
        </p:spPr>
        <p:txBody>
          <a:bodyPr wrap="square" lIns="0" rIns="0" rtlCol="0">
            <a:spAutoFit/>
          </a:bodyPr>
          <a:lstStyle/>
          <a:p>
            <a:r>
              <a:rPr kumimoji="1" lang="en-US" altLang="ja-JP" dirty="0"/>
              <a:t>Ex: Define</a:t>
            </a:r>
            <a:r>
              <a:rPr kumimoji="1" lang="ja-JP" altLang="en-US" dirty="0"/>
              <a:t> の結果をもとに、より効果の高い事例やアイデアを収集する。非参加メンバーからも評価結果に意見をもらう</a:t>
            </a:r>
          </a:p>
        </p:txBody>
      </p:sp>
      <p:sp>
        <p:nvSpPr>
          <p:cNvPr id="25" name="四角形: 角を丸くする 24">
            <a:extLst>
              <a:ext uri="{FF2B5EF4-FFF2-40B4-BE49-F238E27FC236}">
                <a16:creationId xmlns:a16="http://schemas.microsoft.com/office/drawing/2014/main" id="{92F5C082-3A8D-476B-8DDD-2D0FF1A339B3}"/>
              </a:ext>
            </a:extLst>
          </p:cNvPr>
          <p:cNvSpPr/>
          <p:nvPr/>
        </p:nvSpPr>
        <p:spPr>
          <a:xfrm>
            <a:off x="3534695" y="2933683"/>
            <a:ext cx="1304746" cy="32917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6" name="四角形: 角を丸くする 25">
            <a:extLst>
              <a:ext uri="{FF2B5EF4-FFF2-40B4-BE49-F238E27FC236}">
                <a16:creationId xmlns:a16="http://schemas.microsoft.com/office/drawing/2014/main" id="{3C9D74F7-659E-4AD4-B379-FF5CF4E22AE5}"/>
              </a:ext>
            </a:extLst>
          </p:cNvPr>
          <p:cNvSpPr/>
          <p:nvPr/>
        </p:nvSpPr>
        <p:spPr>
          <a:xfrm>
            <a:off x="5264017" y="3244062"/>
            <a:ext cx="580133" cy="646331"/>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7" name="テキスト ボックス 26">
            <a:extLst>
              <a:ext uri="{FF2B5EF4-FFF2-40B4-BE49-F238E27FC236}">
                <a16:creationId xmlns:a16="http://schemas.microsoft.com/office/drawing/2014/main" id="{604C369A-A4FA-440B-844D-39AC336D83DB}"/>
              </a:ext>
            </a:extLst>
          </p:cNvPr>
          <p:cNvSpPr txBox="1"/>
          <p:nvPr/>
        </p:nvSpPr>
        <p:spPr>
          <a:xfrm>
            <a:off x="7489516" y="1928130"/>
            <a:ext cx="2121517" cy="923330"/>
          </a:xfrm>
          <a:prstGeom prst="rect">
            <a:avLst/>
          </a:prstGeom>
          <a:noFill/>
        </p:spPr>
        <p:txBody>
          <a:bodyPr wrap="square" lIns="0" rIns="0" rtlCol="0">
            <a:spAutoFit/>
          </a:bodyPr>
          <a:lstStyle/>
          <a:p>
            <a:r>
              <a:rPr kumimoji="1" lang="ja-JP" altLang="en-US" dirty="0"/>
              <a:t>課題解決文書の赤字箇所の量はどれだけあるか </a:t>
            </a:r>
            <a:r>
              <a:rPr kumimoji="1" lang="en-US" altLang="ja-JP" dirty="0"/>
              <a:t>?</a:t>
            </a:r>
            <a:endParaRPr kumimoji="1" lang="ja-JP" altLang="en-US" dirty="0" err="1"/>
          </a:p>
        </p:txBody>
      </p:sp>
      <p:sp>
        <p:nvSpPr>
          <p:cNvPr id="29" name="二等辺三角形 28">
            <a:extLst>
              <a:ext uri="{FF2B5EF4-FFF2-40B4-BE49-F238E27FC236}">
                <a16:creationId xmlns:a16="http://schemas.microsoft.com/office/drawing/2014/main" id="{565CA914-7289-4993-AE26-8DF40AADA95B}"/>
              </a:ext>
            </a:extLst>
          </p:cNvPr>
          <p:cNvSpPr/>
          <p:nvPr/>
        </p:nvSpPr>
        <p:spPr>
          <a:xfrm flipV="1">
            <a:off x="8205019"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0" name="テキスト ボックス 29">
            <a:extLst>
              <a:ext uri="{FF2B5EF4-FFF2-40B4-BE49-F238E27FC236}">
                <a16:creationId xmlns:a16="http://schemas.microsoft.com/office/drawing/2014/main" id="{C7A351AF-F9C6-4116-A4DF-56513FAAB2FF}"/>
              </a:ext>
            </a:extLst>
          </p:cNvPr>
          <p:cNvSpPr txBox="1"/>
          <p:nvPr/>
        </p:nvSpPr>
        <p:spPr>
          <a:xfrm>
            <a:off x="7511848" y="4797241"/>
            <a:ext cx="2138516" cy="1200329"/>
          </a:xfrm>
          <a:prstGeom prst="rect">
            <a:avLst/>
          </a:prstGeom>
          <a:noFill/>
        </p:spPr>
        <p:txBody>
          <a:bodyPr wrap="square" lIns="0" rIns="0" rtlCol="0">
            <a:spAutoFit/>
          </a:bodyPr>
          <a:lstStyle/>
          <a:p>
            <a:r>
              <a:rPr kumimoji="1" lang="en-US" altLang="ja-JP" dirty="0"/>
              <a:t>Ex: </a:t>
            </a:r>
            <a:r>
              <a:rPr kumimoji="1" lang="ja-JP" altLang="en-US" dirty="0"/>
              <a:t>赤字箇所を解決、クリアにするためのデータや情報を収集し持ち寄る</a:t>
            </a:r>
          </a:p>
        </p:txBody>
      </p:sp>
      <p:pic>
        <p:nvPicPr>
          <p:cNvPr id="33" name="図 32">
            <a:extLst>
              <a:ext uri="{FF2B5EF4-FFF2-40B4-BE49-F238E27FC236}">
                <a16:creationId xmlns:a16="http://schemas.microsoft.com/office/drawing/2014/main" id="{5C01E752-9DB0-4916-89F4-8AE811F90126}"/>
              </a:ext>
            </a:extLst>
          </p:cNvPr>
          <p:cNvPicPr>
            <a:picLocks noChangeAspect="1"/>
          </p:cNvPicPr>
          <p:nvPr/>
        </p:nvPicPr>
        <p:blipFill>
          <a:blip r:embed="rId3"/>
          <a:stretch>
            <a:fillRect/>
          </a:stretch>
        </p:blipFill>
        <p:spPr>
          <a:xfrm>
            <a:off x="7915909" y="3046044"/>
            <a:ext cx="1189992" cy="1349179"/>
          </a:xfrm>
          <a:prstGeom prst="rect">
            <a:avLst/>
          </a:prstGeom>
        </p:spPr>
      </p:pic>
      <p:sp>
        <p:nvSpPr>
          <p:cNvPr id="34" name="テキスト ボックス 33">
            <a:extLst>
              <a:ext uri="{FF2B5EF4-FFF2-40B4-BE49-F238E27FC236}">
                <a16:creationId xmlns:a16="http://schemas.microsoft.com/office/drawing/2014/main" id="{7703C6F3-51CF-45E2-A2D2-39EDE13D1E3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t>実際計測できるか </a:t>
            </a:r>
            <a:r>
              <a:rPr kumimoji="1" lang="en-US" altLang="ja-JP" dirty="0"/>
              <a:t>? Who / What </a:t>
            </a:r>
            <a:r>
              <a:rPr kumimoji="1" lang="ja-JP" altLang="en-US" dirty="0"/>
              <a:t>の集め方、 </a:t>
            </a:r>
            <a:r>
              <a:rPr kumimoji="1" lang="en-US" altLang="ja-JP" dirty="0"/>
              <a:t>How </a:t>
            </a:r>
            <a:r>
              <a:rPr kumimoji="1" lang="ja-JP" altLang="en-US" dirty="0"/>
              <a:t>の達成基準は適切か</a:t>
            </a:r>
            <a:r>
              <a:rPr kumimoji="1" lang="en-US" altLang="ja-JP" dirty="0"/>
              <a:t>?</a:t>
            </a:r>
            <a:endParaRPr kumimoji="1" lang="ja-JP" altLang="en-US" dirty="0"/>
          </a:p>
        </p:txBody>
      </p:sp>
      <p:sp>
        <p:nvSpPr>
          <p:cNvPr id="35" name="二等辺三角形 34">
            <a:extLst>
              <a:ext uri="{FF2B5EF4-FFF2-40B4-BE49-F238E27FC236}">
                <a16:creationId xmlns:a16="http://schemas.microsoft.com/office/drawing/2014/main" id="{37DBFB6B-161A-41D0-89A5-F5E814AE7913}"/>
              </a:ext>
            </a:extLst>
          </p:cNvPr>
          <p:cNvSpPr/>
          <p:nvPr/>
        </p:nvSpPr>
        <p:spPr>
          <a:xfrm flipV="1">
            <a:off x="10559844"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6" name="テキスト ボックス 35">
            <a:extLst>
              <a:ext uri="{FF2B5EF4-FFF2-40B4-BE49-F238E27FC236}">
                <a16:creationId xmlns:a16="http://schemas.microsoft.com/office/drawing/2014/main" id="{A0E26758-483F-4461-9AC5-79CCC6370D81}"/>
              </a:ext>
            </a:extLst>
          </p:cNvPr>
          <p:cNvSpPr txBox="1"/>
          <p:nvPr/>
        </p:nvSpPr>
        <p:spPr>
          <a:xfrm>
            <a:off x="9866673" y="4797241"/>
            <a:ext cx="2138516" cy="1477328"/>
          </a:xfrm>
          <a:prstGeom prst="rect">
            <a:avLst/>
          </a:prstGeom>
          <a:noFill/>
        </p:spPr>
        <p:txBody>
          <a:bodyPr wrap="square" lIns="0" rIns="0" rtlCol="0">
            <a:spAutoFit/>
          </a:bodyPr>
          <a:lstStyle/>
          <a:p>
            <a:r>
              <a:rPr kumimoji="1" lang="en-US" altLang="ja-JP" dirty="0"/>
              <a:t>Ex: </a:t>
            </a:r>
            <a:r>
              <a:rPr kumimoji="1" lang="ja-JP" altLang="en-US" dirty="0"/>
              <a:t>評価方法の具体化、 </a:t>
            </a:r>
            <a:r>
              <a:rPr kumimoji="1" lang="en-US" altLang="ja-JP" dirty="0"/>
              <a:t>As-is </a:t>
            </a:r>
            <a:r>
              <a:rPr kumimoji="1" lang="ja-JP" altLang="en-US" dirty="0"/>
              <a:t>の評価指標の計算。次のマイルストンに移るための基準値の合意</a:t>
            </a:r>
          </a:p>
        </p:txBody>
      </p:sp>
      <p:sp>
        <p:nvSpPr>
          <p:cNvPr id="32" name="四角形: 角を丸くする 31">
            <a:extLst>
              <a:ext uri="{FF2B5EF4-FFF2-40B4-BE49-F238E27FC236}">
                <a16:creationId xmlns:a16="http://schemas.microsoft.com/office/drawing/2014/main" id="{6ABF7B4B-43EB-42C0-9E8E-26590D3218D0}"/>
              </a:ext>
            </a:extLst>
          </p:cNvPr>
          <p:cNvSpPr/>
          <p:nvPr/>
        </p:nvSpPr>
        <p:spPr>
          <a:xfrm>
            <a:off x="5913886" y="3244062"/>
            <a:ext cx="1189992" cy="646331"/>
          </a:xfrm>
          <a:prstGeom prst="roundRect">
            <a:avLst>
              <a:gd name="adj" fmla="val 9061"/>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pic>
        <p:nvPicPr>
          <p:cNvPr id="11" name="図 10">
            <a:extLst>
              <a:ext uri="{FF2B5EF4-FFF2-40B4-BE49-F238E27FC236}">
                <a16:creationId xmlns:a16="http://schemas.microsoft.com/office/drawing/2014/main" id="{02B48089-F580-40FE-98F5-2F9F21344B04}"/>
              </a:ext>
            </a:extLst>
          </p:cNvPr>
          <p:cNvPicPr>
            <a:picLocks noChangeAspect="1"/>
          </p:cNvPicPr>
          <p:nvPr/>
        </p:nvPicPr>
        <p:blipFill>
          <a:blip r:embed="rId4"/>
          <a:stretch>
            <a:fillRect/>
          </a:stretch>
        </p:blipFill>
        <p:spPr>
          <a:xfrm>
            <a:off x="9917932" y="3354601"/>
            <a:ext cx="1976218" cy="834943"/>
          </a:xfrm>
          <a:prstGeom prst="rect">
            <a:avLst/>
          </a:prstGeom>
        </p:spPr>
      </p:pic>
      <p:pic>
        <p:nvPicPr>
          <p:cNvPr id="17" name="図 16">
            <a:extLst>
              <a:ext uri="{FF2B5EF4-FFF2-40B4-BE49-F238E27FC236}">
                <a16:creationId xmlns:a16="http://schemas.microsoft.com/office/drawing/2014/main" id="{97FDF509-688B-4E36-84EB-51258158AFF1}"/>
              </a:ext>
            </a:extLst>
          </p:cNvPr>
          <p:cNvPicPr>
            <a:picLocks noChangeAspect="1"/>
          </p:cNvPicPr>
          <p:nvPr/>
        </p:nvPicPr>
        <p:blipFill>
          <a:blip r:embed="rId5"/>
          <a:stretch>
            <a:fillRect/>
          </a:stretch>
        </p:blipFill>
        <p:spPr>
          <a:xfrm>
            <a:off x="340337" y="2803508"/>
            <a:ext cx="2239503" cy="728349"/>
          </a:xfrm>
          <a:prstGeom prst="rect">
            <a:avLst/>
          </a:prstGeom>
        </p:spPr>
      </p:pic>
    </p:spTree>
    <p:extLst>
      <p:ext uri="{BB962C8B-B14F-4D97-AF65-F5344CB8AC3E}">
        <p14:creationId xmlns:p14="http://schemas.microsoft.com/office/powerpoint/2010/main" val="17241655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41</a:t>
            </a:fld>
            <a:endParaRPr lang="en-US" dirty="0"/>
          </a:p>
        </p:txBody>
      </p:sp>
      <p:sp>
        <p:nvSpPr>
          <p:cNvPr id="38" name="矢印: 五方向 37">
            <a:extLst>
              <a:ext uri="{FF2B5EF4-FFF2-40B4-BE49-F238E27FC236}">
                <a16:creationId xmlns:a16="http://schemas.microsoft.com/office/drawing/2014/main" id="{5EA5812D-AFF3-4DE8-90B6-0AD73B0141E8}"/>
              </a:ext>
            </a:extLst>
          </p:cNvPr>
          <p:cNvSpPr/>
          <p:nvPr/>
        </p:nvSpPr>
        <p:spPr>
          <a:xfrm rot="5400000">
            <a:off x="5188257" y="-3615019"/>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矢印: 五方向 39">
            <a:extLst>
              <a:ext uri="{FF2B5EF4-FFF2-40B4-BE49-F238E27FC236}">
                <a16:creationId xmlns:a16="http://schemas.microsoft.com/office/drawing/2014/main" id="{CAC9949F-4B58-42FE-88BB-1FB93E3D70AC}"/>
              </a:ext>
            </a:extLst>
          </p:cNvPr>
          <p:cNvSpPr/>
          <p:nvPr/>
        </p:nvSpPr>
        <p:spPr>
          <a:xfrm>
            <a:off x="107396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41" name="矢印: 五方向 40">
            <a:extLst>
              <a:ext uri="{FF2B5EF4-FFF2-40B4-BE49-F238E27FC236}">
                <a16:creationId xmlns:a16="http://schemas.microsoft.com/office/drawing/2014/main" id="{D4BDD3D4-E7A2-49D5-AF63-CA39FAE6C94B}"/>
              </a:ext>
            </a:extLst>
          </p:cNvPr>
          <p:cNvSpPr/>
          <p:nvPr/>
        </p:nvSpPr>
        <p:spPr>
          <a:xfrm>
            <a:off x="314347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42" name="矢印: 五方向 41">
            <a:extLst>
              <a:ext uri="{FF2B5EF4-FFF2-40B4-BE49-F238E27FC236}">
                <a16:creationId xmlns:a16="http://schemas.microsoft.com/office/drawing/2014/main" id="{8DC48B1E-978C-45DD-BE1E-C393F89C6F7E}"/>
              </a:ext>
            </a:extLst>
          </p:cNvPr>
          <p:cNvSpPr/>
          <p:nvPr/>
        </p:nvSpPr>
        <p:spPr>
          <a:xfrm>
            <a:off x="521298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43" name="矢印: 五方向 42">
            <a:extLst>
              <a:ext uri="{FF2B5EF4-FFF2-40B4-BE49-F238E27FC236}">
                <a16:creationId xmlns:a16="http://schemas.microsoft.com/office/drawing/2014/main" id="{E8C62726-A4DB-4516-A96E-BE1E498458D7}"/>
              </a:ext>
            </a:extLst>
          </p:cNvPr>
          <p:cNvSpPr/>
          <p:nvPr/>
        </p:nvSpPr>
        <p:spPr>
          <a:xfrm>
            <a:off x="728249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44" name="矢印: 五方向 43">
            <a:extLst>
              <a:ext uri="{FF2B5EF4-FFF2-40B4-BE49-F238E27FC236}">
                <a16:creationId xmlns:a16="http://schemas.microsoft.com/office/drawing/2014/main" id="{FF0820E7-BE1D-4766-84F5-49FCB7808501}"/>
              </a:ext>
            </a:extLst>
          </p:cNvPr>
          <p:cNvSpPr/>
          <p:nvPr/>
        </p:nvSpPr>
        <p:spPr>
          <a:xfrm>
            <a:off x="9352009"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45" name="テキスト ボックス 44">
            <a:extLst>
              <a:ext uri="{FF2B5EF4-FFF2-40B4-BE49-F238E27FC236}">
                <a16:creationId xmlns:a16="http://schemas.microsoft.com/office/drawing/2014/main" id="{F356DD62-8140-4B78-895E-0EDBBEDA5496}"/>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rPr>
              <a:t>~120min : </a:t>
            </a:r>
            <a:r>
              <a:rPr kumimoji="1" lang="ja-JP" altLang="en-US" sz="2400" b="1" dirty="0">
                <a:solidFill>
                  <a:srgbClr val="111724"/>
                </a:solidFill>
              </a:rPr>
              <a:t>プロセス改善の実施</a:t>
            </a:r>
          </a:p>
        </p:txBody>
      </p:sp>
      <p:sp>
        <p:nvSpPr>
          <p:cNvPr id="46" name="テキスト ボックス 45">
            <a:extLst>
              <a:ext uri="{FF2B5EF4-FFF2-40B4-BE49-F238E27FC236}">
                <a16:creationId xmlns:a16="http://schemas.microsoft.com/office/drawing/2014/main" id="{A0DFDE52-B53C-416B-B695-FCCBBC31DE3D}"/>
              </a:ext>
            </a:extLst>
          </p:cNvPr>
          <p:cNvSpPr txBox="1"/>
          <p:nvPr/>
        </p:nvSpPr>
        <p:spPr>
          <a:xfrm>
            <a:off x="1265184" y="5339142"/>
            <a:ext cx="9743768" cy="461665"/>
          </a:xfrm>
          <a:prstGeom prst="rect">
            <a:avLst/>
          </a:prstGeom>
          <a:noFill/>
        </p:spPr>
        <p:txBody>
          <a:bodyPr wrap="square" lIns="0" rIns="0" rtlCol="0">
            <a:spAutoFit/>
          </a:bodyPr>
          <a:lstStyle/>
          <a:p>
            <a:pPr algn="ctr"/>
            <a:r>
              <a:rPr kumimoji="1" lang="ja-JP" altLang="en-US" sz="2400" b="1" dirty="0">
                <a:solidFill>
                  <a:srgbClr val="111724"/>
                </a:solidFill>
              </a:rPr>
              <a:t>計画の開始</a:t>
            </a:r>
          </a:p>
        </p:txBody>
      </p:sp>
      <p:sp>
        <p:nvSpPr>
          <p:cNvPr id="47" name="テキスト ボックス 46">
            <a:extLst>
              <a:ext uri="{FF2B5EF4-FFF2-40B4-BE49-F238E27FC236}">
                <a16:creationId xmlns:a16="http://schemas.microsoft.com/office/drawing/2014/main" id="{D86E57FC-608F-4728-8305-94CF7EF43C27}"/>
              </a:ext>
            </a:extLst>
          </p:cNvPr>
          <p:cNvSpPr txBox="1"/>
          <p:nvPr/>
        </p:nvSpPr>
        <p:spPr>
          <a:xfrm>
            <a:off x="2105331" y="5958929"/>
            <a:ext cx="9743768" cy="369332"/>
          </a:xfrm>
          <a:prstGeom prst="rect">
            <a:avLst/>
          </a:prstGeom>
          <a:noFill/>
        </p:spPr>
        <p:txBody>
          <a:bodyPr wrap="square" lIns="0" rIns="0" rtlCol="0">
            <a:spAutoFit/>
          </a:bodyPr>
          <a:lstStyle/>
          <a:p>
            <a:pPr algn="r"/>
            <a:r>
              <a:rPr kumimoji="1" lang="en-US" altLang="ja-JP" dirty="0">
                <a:solidFill>
                  <a:srgbClr val="111724"/>
                </a:solidFill>
              </a:rPr>
              <a:t>※</a:t>
            </a:r>
            <a:r>
              <a:rPr kumimoji="1" lang="ja-JP" altLang="en-US" dirty="0">
                <a:solidFill>
                  <a:srgbClr val="111724"/>
                </a:solidFill>
              </a:rPr>
              <a:t>改善が必要なプロセスがない場合、 </a:t>
            </a:r>
            <a:r>
              <a:rPr kumimoji="1" lang="en-US" altLang="ja-JP" dirty="0">
                <a:solidFill>
                  <a:srgbClr val="111724"/>
                </a:solidFill>
              </a:rPr>
              <a:t>60min </a:t>
            </a:r>
            <a:r>
              <a:rPr kumimoji="1" lang="ja-JP" altLang="en-US" dirty="0">
                <a:solidFill>
                  <a:srgbClr val="111724"/>
                </a:solidFill>
              </a:rPr>
              <a:t>で終了します</a:t>
            </a:r>
          </a:p>
        </p:txBody>
      </p:sp>
      <p:sp>
        <p:nvSpPr>
          <p:cNvPr id="51" name="矢印: 五方向 50">
            <a:extLst>
              <a:ext uri="{FF2B5EF4-FFF2-40B4-BE49-F238E27FC236}">
                <a16:creationId xmlns:a16="http://schemas.microsoft.com/office/drawing/2014/main" id="{B67C261E-2A31-4721-96D2-279B0D860720}"/>
              </a:ext>
            </a:extLst>
          </p:cNvPr>
          <p:cNvSpPr/>
          <p:nvPr/>
        </p:nvSpPr>
        <p:spPr>
          <a:xfrm rot="5400000">
            <a:off x="5188256" y="-1580490"/>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92ECB130-D91F-47B6-B69A-99B69831260A}"/>
              </a:ext>
            </a:extLst>
          </p:cNvPr>
          <p:cNvSpPr txBox="1"/>
          <p:nvPr/>
        </p:nvSpPr>
        <p:spPr>
          <a:xfrm>
            <a:off x="521110" y="3261384"/>
            <a:ext cx="9743768" cy="461665"/>
          </a:xfrm>
          <a:prstGeom prst="rect">
            <a:avLst/>
          </a:prstGeom>
          <a:noFill/>
        </p:spPr>
        <p:txBody>
          <a:bodyPr wrap="square" lIns="0" rIns="0" rtlCol="0">
            <a:spAutoFit/>
          </a:bodyPr>
          <a:lstStyle/>
          <a:p>
            <a:r>
              <a:rPr kumimoji="1" lang="en-US" altLang="ja-JP" sz="2400" b="1" dirty="0">
                <a:solidFill>
                  <a:srgbClr val="111724"/>
                </a:solidFill>
              </a:rPr>
              <a:t>60min : 1~3 </a:t>
            </a:r>
            <a:r>
              <a:rPr kumimoji="1" lang="ja-JP" altLang="en-US" sz="2400" b="1" dirty="0">
                <a:solidFill>
                  <a:srgbClr val="111724"/>
                </a:solidFill>
              </a:rPr>
              <a:t>ヵ月間で成果を得るための具体的な計画を立てる</a:t>
            </a:r>
          </a:p>
        </p:txBody>
      </p:sp>
      <p:sp>
        <p:nvSpPr>
          <p:cNvPr id="53" name="テキスト ボックス 52">
            <a:extLst>
              <a:ext uri="{FF2B5EF4-FFF2-40B4-BE49-F238E27FC236}">
                <a16:creationId xmlns:a16="http://schemas.microsoft.com/office/drawing/2014/main" id="{4BD6CAE2-2AD4-42DB-B976-0F8E7CA77D05}"/>
              </a:ext>
            </a:extLst>
          </p:cNvPr>
          <p:cNvSpPr txBox="1"/>
          <p:nvPr/>
        </p:nvSpPr>
        <p:spPr>
          <a:xfrm>
            <a:off x="521110" y="3801706"/>
            <a:ext cx="11245854" cy="830997"/>
          </a:xfrm>
          <a:prstGeom prst="rect">
            <a:avLst/>
          </a:prstGeom>
          <a:noFill/>
        </p:spPr>
        <p:txBody>
          <a:bodyPr wrap="square" lIns="0" rIns="0" rtlCol="0">
            <a:spAutoFit/>
          </a:bodyPr>
          <a:lstStyle/>
          <a:p>
            <a:r>
              <a:rPr kumimoji="1" lang="ja-JP" altLang="en-US" sz="2400" dirty="0">
                <a:solidFill>
                  <a:srgbClr val="111724"/>
                </a:solidFill>
              </a:rPr>
              <a:t>改善が必要なプロセスの実施を含め、 </a:t>
            </a:r>
            <a:r>
              <a:rPr kumimoji="1" lang="en-US" altLang="ja-JP" sz="2400" dirty="0">
                <a:solidFill>
                  <a:srgbClr val="111724"/>
                </a:solidFill>
              </a:rPr>
              <a:t>1~3 </a:t>
            </a:r>
            <a:r>
              <a:rPr kumimoji="1" lang="ja-JP" altLang="en-US" sz="2400" dirty="0">
                <a:solidFill>
                  <a:srgbClr val="111724"/>
                </a:solidFill>
              </a:rPr>
              <a:t>ヵ月間の間に最初の成果を得るための具体的な計画を立てます。</a:t>
            </a:r>
          </a:p>
        </p:txBody>
      </p:sp>
    </p:spTree>
    <p:extLst>
      <p:ext uri="{BB962C8B-B14F-4D97-AF65-F5344CB8AC3E}">
        <p14:creationId xmlns:p14="http://schemas.microsoft.com/office/powerpoint/2010/main" val="27677562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a:xfrm>
            <a:off x="425038" y="342900"/>
            <a:ext cx="11619478" cy="647176"/>
          </a:xfrm>
        </p:spPr>
        <p:txBody>
          <a:bodyPr/>
          <a:lstStyle/>
          <a:p>
            <a:r>
              <a:rPr kumimoji="1" lang="ja-JP" altLang="en-US" dirty="0"/>
              <a:t>プロセス改善編例① </a:t>
            </a:r>
            <a:r>
              <a:rPr kumimoji="1" lang="en-US" altLang="ja-JP" dirty="0"/>
              <a:t>: </a:t>
            </a:r>
            <a:r>
              <a:rPr kumimoji="1" lang="ja-JP" altLang="en-US" dirty="0"/>
              <a:t>顧客・ビジネス課題の深掘り</a:t>
            </a:r>
          </a:p>
        </p:txBody>
      </p:sp>
      <p:sp>
        <p:nvSpPr>
          <p:cNvPr id="11" name="コンテンツ プレースホルダー 10">
            <a:extLst>
              <a:ext uri="{FF2B5EF4-FFF2-40B4-BE49-F238E27FC236}">
                <a16:creationId xmlns:a16="http://schemas.microsoft.com/office/drawing/2014/main" id="{8D1F2690-73D3-41F2-A106-7912E53347E0}"/>
              </a:ext>
            </a:extLst>
          </p:cNvPr>
          <p:cNvSpPr>
            <a:spLocks noGrp="1"/>
          </p:cNvSpPr>
          <p:nvPr>
            <p:ph idx="1"/>
          </p:nvPr>
        </p:nvSpPr>
        <p:spPr>
          <a:xfrm>
            <a:off x="425038" y="1371600"/>
            <a:ext cx="11424062" cy="830997"/>
          </a:xfrm>
        </p:spPr>
        <p:txBody>
          <a:bodyPr/>
          <a:lstStyle/>
          <a:p>
            <a:r>
              <a:rPr lang="ja-JP" altLang="en-US" dirty="0"/>
              <a:t>顧客やプロダクトの状況について定量・定性の情報が不足しており、 </a:t>
            </a:r>
            <a:r>
              <a:rPr lang="en-US" altLang="ja-JP" dirty="0"/>
              <a:t>Define </a:t>
            </a:r>
            <a:r>
              <a:rPr lang="ja-JP" altLang="en-US" dirty="0"/>
              <a:t>で定めた重要度のスコアが信頼できないケースの進め方例。</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42</a:t>
            </a:fld>
            <a:endParaRPr lang="en-US"/>
          </a:p>
        </p:txBody>
      </p:sp>
      <p:sp>
        <p:nvSpPr>
          <p:cNvPr id="5" name="矢印: 五方向 4">
            <a:extLst>
              <a:ext uri="{FF2B5EF4-FFF2-40B4-BE49-F238E27FC236}">
                <a16:creationId xmlns:a16="http://schemas.microsoft.com/office/drawing/2014/main" id="{D369AEFD-FAE8-424F-92B4-22BF33209437}"/>
              </a:ext>
            </a:extLst>
          </p:cNvPr>
          <p:cNvSpPr/>
          <p:nvPr/>
        </p:nvSpPr>
        <p:spPr>
          <a:xfrm>
            <a:off x="425038" y="2377643"/>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6" name="矢印: 五方向 5">
            <a:extLst>
              <a:ext uri="{FF2B5EF4-FFF2-40B4-BE49-F238E27FC236}">
                <a16:creationId xmlns:a16="http://schemas.microsoft.com/office/drawing/2014/main" id="{6C546F9C-55F1-4C50-A3E2-CC2D02BC38A1}"/>
              </a:ext>
            </a:extLst>
          </p:cNvPr>
          <p:cNvSpPr/>
          <p:nvPr/>
        </p:nvSpPr>
        <p:spPr>
          <a:xfrm>
            <a:off x="2779864" y="2377643"/>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7" name="矢印: 五方向 6">
            <a:extLst>
              <a:ext uri="{FF2B5EF4-FFF2-40B4-BE49-F238E27FC236}">
                <a16:creationId xmlns:a16="http://schemas.microsoft.com/office/drawing/2014/main" id="{56082863-609F-40A8-A3B9-5DE5FC14E8C1}"/>
              </a:ext>
            </a:extLst>
          </p:cNvPr>
          <p:cNvSpPr/>
          <p:nvPr/>
        </p:nvSpPr>
        <p:spPr>
          <a:xfrm>
            <a:off x="5134690"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Invent</a:t>
            </a:r>
            <a:endParaRPr kumimoji="1" lang="ja-JP" altLang="en-US" dirty="0" err="1">
              <a:solidFill>
                <a:schemeClr val="tx1"/>
              </a:solidFill>
            </a:endParaRPr>
          </a:p>
        </p:txBody>
      </p:sp>
      <p:sp>
        <p:nvSpPr>
          <p:cNvPr id="8" name="矢印: 五方向 7">
            <a:extLst>
              <a:ext uri="{FF2B5EF4-FFF2-40B4-BE49-F238E27FC236}">
                <a16:creationId xmlns:a16="http://schemas.microsoft.com/office/drawing/2014/main" id="{3DC86FEC-082D-479C-98CD-BC279A55CE4A}"/>
              </a:ext>
            </a:extLst>
          </p:cNvPr>
          <p:cNvSpPr/>
          <p:nvPr/>
        </p:nvSpPr>
        <p:spPr>
          <a:xfrm>
            <a:off x="7489516"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Refine</a:t>
            </a:r>
            <a:endParaRPr kumimoji="1" lang="ja-JP" altLang="en-US" dirty="0" err="1">
              <a:solidFill>
                <a:schemeClr val="tx1"/>
              </a:solidFill>
            </a:endParaRPr>
          </a:p>
        </p:txBody>
      </p:sp>
      <p:sp>
        <p:nvSpPr>
          <p:cNvPr id="9" name="矢印: 五方向 8">
            <a:extLst>
              <a:ext uri="{FF2B5EF4-FFF2-40B4-BE49-F238E27FC236}">
                <a16:creationId xmlns:a16="http://schemas.microsoft.com/office/drawing/2014/main" id="{B02F982A-ED8D-44AF-B045-642E76250826}"/>
              </a:ext>
            </a:extLst>
          </p:cNvPr>
          <p:cNvSpPr/>
          <p:nvPr/>
        </p:nvSpPr>
        <p:spPr>
          <a:xfrm>
            <a:off x="9844341"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Test/Iterate</a:t>
            </a:r>
            <a:endParaRPr kumimoji="1" lang="ja-JP" altLang="en-US" dirty="0" err="1">
              <a:solidFill>
                <a:schemeClr val="tx1"/>
              </a:solidFill>
            </a:endParaRPr>
          </a:p>
        </p:txBody>
      </p:sp>
      <p:pic>
        <p:nvPicPr>
          <p:cNvPr id="37" name="グラフィックス 36" descr="ストップウォッチ 単色塗りつぶし">
            <a:extLst>
              <a:ext uri="{FF2B5EF4-FFF2-40B4-BE49-F238E27FC236}">
                <a16:creationId xmlns:a16="http://schemas.microsoft.com/office/drawing/2014/main" id="{E887EE28-FF11-454A-8205-7584AA8D4B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38" y="3089555"/>
            <a:ext cx="763585" cy="763585"/>
          </a:xfrm>
          <a:prstGeom prst="rect">
            <a:avLst/>
          </a:prstGeom>
        </p:spPr>
      </p:pic>
      <p:sp>
        <p:nvSpPr>
          <p:cNvPr id="38" name="テキスト ボックス 37">
            <a:extLst>
              <a:ext uri="{FF2B5EF4-FFF2-40B4-BE49-F238E27FC236}">
                <a16:creationId xmlns:a16="http://schemas.microsoft.com/office/drawing/2014/main" id="{62A013B7-9C96-418C-A6EE-D844EE6C01CA}"/>
              </a:ext>
            </a:extLst>
          </p:cNvPr>
          <p:cNvSpPr txBox="1"/>
          <p:nvPr/>
        </p:nvSpPr>
        <p:spPr>
          <a:xfrm>
            <a:off x="1082259" y="3240515"/>
            <a:ext cx="1257405" cy="461665"/>
          </a:xfrm>
          <a:prstGeom prst="rect">
            <a:avLst/>
          </a:prstGeom>
          <a:noFill/>
        </p:spPr>
        <p:txBody>
          <a:bodyPr wrap="square" lIns="0" rIns="0" rtlCol="0">
            <a:spAutoFit/>
          </a:bodyPr>
          <a:lstStyle/>
          <a:p>
            <a:pPr algn="ctr"/>
            <a:r>
              <a:rPr kumimoji="1" lang="en-US" altLang="ja-JP" sz="2400" b="1" dirty="0">
                <a:solidFill>
                  <a:schemeClr val="accent2"/>
                </a:solidFill>
              </a:rPr>
              <a:t>30 min</a:t>
            </a:r>
            <a:endParaRPr kumimoji="1" lang="ja-JP" altLang="en-US" sz="2400" b="1" dirty="0" err="1">
              <a:solidFill>
                <a:schemeClr val="accent2"/>
              </a:solidFill>
            </a:endParaRPr>
          </a:p>
        </p:txBody>
      </p:sp>
      <p:pic>
        <p:nvPicPr>
          <p:cNvPr id="40" name="グラフィックス 39" descr="ストップウォッチ 単色塗りつぶし">
            <a:extLst>
              <a:ext uri="{FF2B5EF4-FFF2-40B4-BE49-F238E27FC236}">
                <a16:creationId xmlns:a16="http://schemas.microsoft.com/office/drawing/2014/main" id="{8E6B42A4-82DD-4322-9916-12A27A8A16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438" y="3089555"/>
            <a:ext cx="763585" cy="763585"/>
          </a:xfrm>
          <a:prstGeom prst="rect">
            <a:avLst/>
          </a:prstGeom>
        </p:spPr>
      </p:pic>
      <p:sp>
        <p:nvSpPr>
          <p:cNvPr id="41" name="テキスト ボックス 40">
            <a:extLst>
              <a:ext uri="{FF2B5EF4-FFF2-40B4-BE49-F238E27FC236}">
                <a16:creationId xmlns:a16="http://schemas.microsoft.com/office/drawing/2014/main" id="{1DC5D9E4-2089-4A96-A1FF-3D715DD142C9}"/>
              </a:ext>
            </a:extLst>
          </p:cNvPr>
          <p:cNvSpPr txBox="1"/>
          <p:nvPr/>
        </p:nvSpPr>
        <p:spPr>
          <a:xfrm>
            <a:off x="3520659" y="3240515"/>
            <a:ext cx="1257405" cy="461665"/>
          </a:xfrm>
          <a:prstGeom prst="rect">
            <a:avLst/>
          </a:prstGeom>
          <a:noFill/>
        </p:spPr>
        <p:txBody>
          <a:bodyPr wrap="square" lIns="0" rIns="0" rtlCol="0">
            <a:spAutoFit/>
          </a:bodyPr>
          <a:lstStyle/>
          <a:p>
            <a:pPr algn="ctr"/>
            <a:r>
              <a:rPr kumimoji="1" lang="en-US" altLang="ja-JP" sz="2400" b="1" dirty="0">
                <a:solidFill>
                  <a:schemeClr val="accent2"/>
                </a:solidFill>
              </a:rPr>
              <a:t>30 min</a:t>
            </a:r>
            <a:endParaRPr kumimoji="1" lang="ja-JP" altLang="en-US" sz="2400" b="1" dirty="0" err="1">
              <a:solidFill>
                <a:schemeClr val="accent2"/>
              </a:solidFill>
            </a:endParaRPr>
          </a:p>
        </p:txBody>
      </p:sp>
      <p:pic>
        <p:nvPicPr>
          <p:cNvPr id="42" name="グラフィックス 41" descr="ストップウォッチ 単色塗りつぶし">
            <a:extLst>
              <a:ext uri="{FF2B5EF4-FFF2-40B4-BE49-F238E27FC236}">
                <a16:creationId xmlns:a16="http://schemas.microsoft.com/office/drawing/2014/main" id="{A174AC91-C56B-4C64-A2A3-4903FFBA60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3347" y="3089555"/>
            <a:ext cx="763585" cy="763585"/>
          </a:xfrm>
          <a:prstGeom prst="rect">
            <a:avLst/>
          </a:prstGeom>
        </p:spPr>
      </p:pic>
      <p:sp>
        <p:nvSpPr>
          <p:cNvPr id="43" name="テキスト ボックス 42">
            <a:extLst>
              <a:ext uri="{FF2B5EF4-FFF2-40B4-BE49-F238E27FC236}">
                <a16:creationId xmlns:a16="http://schemas.microsoft.com/office/drawing/2014/main" id="{5B388B78-17F4-4170-9CC0-C86AAF25892D}"/>
              </a:ext>
            </a:extLst>
          </p:cNvPr>
          <p:cNvSpPr txBox="1"/>
          <p:nvPr/>
        </p:nvSpPr>
        <p:spPr>
          <a:xfrm>
            <a:off x="5870568"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44" name="グラフィックス 43" descr="ストップウォッチ 単色塗りつぶし">
            <a:extLst>
              <a:ext uri="{FF2B5EF4-FFF2-40B4-BE49-F238E27FC236}">
                <a16:creationId xmlns:a16="http://schemas.microsoft.com/office/drawing/2014/main" id="{150CF922-26B4-4EE1-BBD6-2F0CDF9041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256" y="3089555"/>
            <a:ext cx="763585" cy="763585"/>
          </a:xfrm>
          <a:prstGeom prst="rect">
            <a:avLst/>
          </a:prstGeom>
        </p:spPr>
      </p:pic>
      <p:sp>
        <p:nvSpPr>
          <p:cNvPr id="45" name="テキスト ボックス 44">
            <a:extLst>
              <a:ext uri="{FF2B5EF4-FFF2-40B4-BE49-F238E27FC236}">
                <a16:creationId xmlns:a16="http://schemas.microsoft.com/office/drawing/2014/main" id="{95720DDA-FF5B-4666-B281-05A6239264E5}"/>
              </a:ext>
            </a:extLst>
          </p:cNvPr>
          <p:cNvSpPr txBox="1"/>
          <p:nvPr/>
        </p:nvSpPr>
        <p:spPr>
          <a:xfrm>
            <a:off x="8220477"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46" name="グラフィックス 45" descr="ストップウォッチ 単色塗りつぶし">
            <a:extLst>
              <a:ext uri="{FF2B5EF4-FFF2-40B4-BE49-F238E27FC236}">
                <a16:creationId xmlns:a16="http://schemas.microsoft.com/office/drawing/2014/main" id="{1EAA5E1E-8F35-45A0-9AE5-4576A28F4A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4474" y="3089555"/>
            <a:ext cx="763585" cy="763585"/>
          </a:xfrm>
          <a:prstGeom prst="rect">
            <a:avLst/>
          </a:prstGeom>
        </p:spPr>
      </p:pic>
      <p:sp>
        <p:nvSpPr>
          <p:cNvPr id="47" name="テキスト ボックス 46">
            <a:extLst>
              <a:ext uri="{FF2B5EF4-FFF2-40B4-BE49-F238E27FC236}">
                <a16:creationId xmlns:a16="http://schemas.microsoft.com/office/drawing/2014/main" id="{DCDE7B0E-6A52-41DD-8694-01B9B0AC4C4D}"/>
              </a:ext>
            </a:extLst>
          </p:cNvPr>
          <p:cNvSpPr txBox="1"/>
          <p:nvPr/>
        </p:nvSpPr>
        <p:spPr>
          <a:xfrm>
            <a:off x="10591695"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50" name="四角形: 角を丸くする 49">
            <a:extLst>
              <a:ext uri="{FF2B5EF4-FFF2-40B4-BE49-F238E27FC236}">
                <a16:creationId xmlns:a16="http://schemas.microsoft.com/office/drawing/2014/main" id="{B4AE683E-71C4-4EAE-A1F2-FD8DDFA8C61E}"/>
              </a:ext>
            </a:extLst>
          </p:cNvPr>
          <p:cNvSpPr/>
          <p:nvPr/>
        </p:nvSpPr>
        <p:spPr>
          <a:xfrm>
            <a:off x="425038" y="4004100"/>
            <a:ext cx="2200175" cy="1944416"/>
          </a:xfrm>
          <a:prstGeom prst="roundRect">
            <a:avLst>
              <a:gd name="adj" fmla="val 504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営業や顧客サポートを招く、あるいは事前にヒアリングし不足していた情報や確実でなかった情報を補完する。</a:t>
            </a:r>
          </a:p>
        </p:txBody>
      </p:sp>
      <p:sp>
        <p:nvSpPr>
          <p:cNvPr id="55" name="四角形: 角を丸くする 54">
            <a:extLst>
              <a:ext uri="{FF2B5EF4-FFF2-40B4-BE49-F238E27FC236}">
                <a16:creationId xmlns:a16="http://schemas.microsoft.com/office/drawing/2014/main" id="{9F940AAD-B78C-40A4-88F6-C6B637B6BA51}"/>
              </a:ext>
            </a:extLst>
          </p:cNvPr>
          <p:cNvSpPr/>
          <p:nvPr/>
        </p:nvSpPr>
        <p:spPr>
          <a:xfrm>
            <a:off x="2779864" y="4004100"/>
            <a:ext cx="2200175" cy="1944416"/>
          </a:xfrm>
          <a:prstGeom prst="roundRect">
            <a:avLst>
              <a:gd name="adj" fmla="val 504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更新された </a:t>
            </a:r>
            <a:r>
              <a:rPr kumimoji="1" lang="en-US" altLang="ja-JP" sz="1600" dirty="0">
                <a:solidFill>
                  <a:schemeClr val="tx1"/>
                </a:solidFill>
              </a:rPr>
              <a:t>Listen </a:t>
            </a:r>
            <a:r>
              <a:rPr kumimoji="1" lang="ja-JP" altLang="en-US" sz="1600" dirty="0">
                <a:solidFill>
                  <a:schemeClr val="tx1"/>
                </a:solidFill>
              </a:rPr>
              <a:t>の情報を基に、評価のモノサシの項目、重みを見直す</a:t>
            </a:r>
          </a:p>
        </p:txBody>
      </p:sp>
      <p:sp>
        <p:nvSpPr>
          <p:cNvPr id="56" name="四角形: 角を丸くする 55">
            <a:extLst>
              <a:ext uri="{FF2B5EF4-FFF2-40B4-BE49-F238E27FC236}">
                <a16:creationId xmlns:a16="http://schemas.microsoft.com/office/drawing/2014/main" id="{0FEDDA3E-ED70-4C24-A388-6B8BA560E390}"/>
              </a:ext>
            </a:extLst>
          </p:cNvPr>
          <p:cNvSpPr/>
          <p:nvPr/>
        </p:nvSpPr>
        <p:spPr>
          <a:xfrm>
            <a:off x="5134689" y="400410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新しいモノサシで</a:t>
            </a:r>
            <a:br>
              <a:rPr kumimoji="1" lang="en-US" altLang="ja-JP" sz="1600" dirty="0">
                <a:solidFill>
                  <a:schemeClr val="tx1"/>
                </a:solidFill>
              </a:rPr>
            </a:br>
            <a:r>
              <a:rPr kumimoji="1" lang="ja-JP" altLang="en-US" sz="1600" dirty="0">
                <a:solidFill>
                  <a:schemeClr val="tx1"/>
                </a:solidFill>
              </a:rPr>
              <a:t>解決策を評価する</a:t>
            </a:r>
          </a:p>
        </p:txBody>
      </p:sp>
      <p:sp>
        <p:nvSpPr>
          <p:cNvPr id="57" name="四角形: 角を丸くする 56">
            <a:extLst>
              <a:ext uri="{FF2B5EF4-FFF2-40B4-BE49-F238E27FC236}">
                <a16:creationId xmlns:a16="http://schemas.microsoft.com/office/drawing/2014/main" id="{65AC005C-A646-4DD3-B140-5CB124D0ECF1}"/>
              </a:ext>
            </a:extLst>
          </p:cNvPr>
          <p:cNvSpPr/>
          <p:nvPr/>
        </p:nvSpPr>
        <p:spPr>
          <a:xfrm>
            <a:off x="7489514" y="400410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解決策の特に顧客のパートを定量・定性データをもとに明確にする</a:t>
            </a:r>
          </a:p>
        </p:txBody>
      </p:sp>
      <p:sp>
        <p:nvSpPr>
          <p:cNvPr id="58" name="四角形: 角を丸くする 57">
            <a:extLst>
              <a:ext uri="{FF2B5EF4-FFF2-40B4-BE49-F238E27FC236}">
                <a16:creationId xmlns:a16="http://schemas.microsoft.com/office/drawing/2014/main" id="{7D15C1D2-169A-4DBA-8F38-A4B79B27F0A7}"/>
              </a:ext>
            </a:extLst>
          </p:cNvPr>
          <p:cNvSpPr/>
          <p:nvPr/>
        </p:nvSpPr>
        <p:spPr>
          <a:xfrm>
            <a:off x="9844341" y="400410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Test/Iterate </a:t>
            </a:r>
            <a:r>
              <a:rPr kumimoji="1" lang="ja-JP" altLang="en-US" sz="1600" dirty="0">
                <a:solidFill>
                  <a:schemeClr val="tx1"/>
                </a:solidFill>
              </a:rPr>
              <a:t>の指標が、 </a:t>
            </a:r>
            <a:r>
              <a:rPr kumimoji="1" lang="en-US" altLang="ja-JP" sz="1600" dirty="0">
                <a:solidFill>
                  <a:schemeClr val="tx1"/>
                </a:solidFill>
              </a:rPr>
              <a:t>Listen </a:t>
            </a:r>
            <a:r>
              <a:rPr kumimoji="1" lang="ja-JP" altLang="en-US" sz="1600" dirty="0">
                <a:solidFill>
                  <a:schemeClr val="tx1"/>
                </a:solidFill>
              </a:rPr>
              <a:t>で使用したデータとリンクする、継続的な計測が可能なよう調整する</a:t>
            </a:r>
          </a:p>
        </p:txBody>
      </p:sp>
    </p:spTree>
    <p:extLst>
      <p:ext uri="{BB962C8B-B14F-4D97-AF65-F5344CB8AC3E}">
        <p14:creationId xmlns:p14="http://schemas.microsoft.com/office/powerpoint/2010/main" val="203038724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ja-JP" altLang="en-US" dirty="0"/>
              <a:t>プロセス改善編例② </a:t>
            </a:r>
            <a:r>
              <a:rPr kumimoji="1" lang="en-US" altLang="ja-JP" dirty="0"/>
              <a:t>: </a:t>
            </a:r>
            <a:r>
              <a:rPr kumimoji="1" lang="ja-JP" altLang="en-US" dirty="0"/>
              <a:t>解決策の洗練</a:t>
            </a:r>
          </a:p>
        </p:txBody>
      </p:sp>
      <p:sp>
        <p:nvSpPr>
          <p:cNvPr id="11" name="コンテンツ プレースホルダー 10">
            <a:extLst>
              <a:ext uri="{FF2B5EF4-FFF2-40B4-BE49-F238E27FC236}">
                <a16:creationId xmlns:a16="http://schemas.microsoft.com/office/drawing/2014/main" id="{8D1F2690-73D3-41F2-A106-7912E53347E0}"/>
              </a:ext>
            </a:extLst>
          </p:cNvPr>
          <p:cNvSpPr>
            <a:spLocks noGrp="1"/>
          </p:cNvSpPr>
          <p:nvPr>
            <p:ph idx="1"/>
          </p:nvPr>
        </p:nvSpPr>
        <p:spPr>
          <a:xfrm>
            <a:off x="425038" y="1371600"/>
            <a:ext cx="11424062" cy="830997"/>
          </a:xfrm>
        </p:spPr>
        <p:txBody>
          <a:bodyPr/>
          <a:lstStyle/>
          <a:p>
            <a:r>
              <a:rPr lang="ja-JP" altLang="en-US" dirty="0"/>
              <a:t>事例の調査、事前の解決策検討が不十分で、曖昧な解決策に対し曖昧な評価しかできていない。</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43</a:t>
            </a:fld>
            <a:endParaRPr lang="en-US" dirty="0"/>
          </a:p>
        </p:txBody>
      </p:sp>
      <p:sp>
        <p:nvSpPr>
          <p:cNvPr id="5" name="矢印: 五方向 4">
            <a:extLst>
              <a:ext uri="{FF2B5EF4-FFF2-40B4-BE49-F238E27FC236}">
                <a16:creationId xmlns:a16="http://schemas.microsoft.com/office/drawing/2014/main" id="{D369AEFD-FAE8-424F-92B4-22BF33209437}"/>
              </a:ext>
            </a:extLst>
          </p:cNvPr>
          <p:cNvSpPr/>
          <p:nvPr/>
        </p:nvSpPr>
        <p:spPr>
          <a:xfrm>
            <a:off x="425038"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Listen</a:t>
            </a:r>
            <a:endParaRPr kumimoji="1" lang="ja-JP" altLang="en-US" dirty="0" err="1">
              <a:solidFill>
                <a:schemeClr val="tx1"/>
              </a:solidFill>
            </a:endParaRPr>
          </a:p>
        </p:txBody>
      </p:sp>
      <p:sp>
        <p:nvSpPr>
          <p:cNvPr id="6" name="矢印: 五方向 5">
            <a:extLst>
              <a:ext uri="{FF2B5EF4-FFF2-40B4-BE49-F238E27FC236}">
                <a16:creationId xmlns:a16="http://schemas.microsoft.com/office/drawing/2014/main" id="{6C546F9C-55F1-4C50-A3E2-CC2D02BC38A1}"/>
              </a:ext>
            </a:extLst>
          </p:cNvPr>
          <p:cNvSpPr/>
          <p:nvPr/>
        </p:nvSpPr>
        <p:spPr>
          <a:xfrm>
            <a:off x="2779864"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Define</a:t>
            </a:r>
            <a:endParaRPr kumimoji="1" lang="ja-JP" altLang="en-US" dirty="0" err="1">
              <a:solidFill>
                <a:schemeClr val="tx1"/>
              </a:solidFill>
            </a:endParaRPr>
          </a:p>
        </p:txBody>
      </p:sp>
      <p:sp>
        <p:nvSpPr>
          <p:cNvPr id="7" name="矢印: 五方向 6">
            <a:extLst>
              <a:ext uri="{FF2B5EF4-FFF2-40B4-BE49-F238E27FC236}">
                <a16:creationId xmlns:a16="http://schemas.microsoft.com/office/drawing/2014/main" id="{56082863-609F-40A8-A3B9-5DE5FC14E8C1}"/>
              </a:ext>
            </a:extLst>
          </p:cNvPr>
          <p:cNvSpPr/>
          <p:nvPr/>
        </p:nvSpPr>
        <p:spPr>
          <a:xfrm>
            <a:off x="5134690" y="2377643"/>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8" name="矢印: 五方向 7">
            <a:extLst>
              <a:ext uri="{FF2B5EF4-FFF2-40B4-BE49-F238E27FC236}">
                <a16:creationId xmlns:a16="http://schemas.microsoft.com/office/drawing/2014/main" id="{3DC86FEC-082D-479C-98CD-BC279A55CE4A}"/>
              </a:ext>
            </a:extLst>
          </p:cNvPr>
          <p:cNvSpPr/>
          <p:nvPr/>
        </p:nvSpPr>
        <p:spPr>
          <a:xfrm>
            <a:off x="7489516" y="2377643"/>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9" name="矢印: 五方向 8">
            <a:extLst>
              <a:ext uri="{FF2B5EF4-FFF2-40B4-BE49-F238E27FC236}">
                <a16:creationId xmlns:a16="http://schemas.microsoft.com/office/drawing/2014/main" id="{B02F982A-ED8D-44AF-B045-642E76250826}"/>
              </a:ext>
            </a:extLst>
          </p:cNvPr>
          <p:cNvSpPr/>
          <p:nvPr/>
        </p:nvSpPr>
        <p:spPr>
          <a:xfrm>
            <a:off x="9844341" y="2377643"/>
            <a:ext cx="2200175" cy="496529"/>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Test/Iterate</a:t>
            </a:r>
            <a:endParaRPr kumimoji="1" lang="ja-JP" altLang="en-US" dirty="0" err="1">
              <a:solidFill>
                <a:schemeClr val="tx1"/>
              </a:solidFill>
            </a:endParaRPr>
          </a:p>
        </p:txBody>
      </p:sp>
      <p:pic>
        <p:nvPicPr>
          <p:cNvPr id="37" name="グラフィックス 36" descr="ストップウォッチ 単色塗りつぶし">
            <a:extLst>
              <a:ext uri="{FF2B5EF4-FFF2-40B4-BE49-F238E27FC236}">
                <a16:creationId xmlns:a16="http://schemas.microsoft.com/office/drawing/2014/main" id="{E887EE28-FF11-454A-8205-7584AA8D4B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38" y="3089555"/>
            <a:ext cx="763585" cy="763585"/>
          </a:xfrm>
          <a:prstGeom prst="rect">
            <a:avLst/>
          </a:prstGeom>
        </p:spPr>
      </p:pic>
      <p:sp>
        <p:nvSpPr>
          <p:cNvPr id="38" name="テキスト ボックス 37">
            <a:extLst>
              <a:ext uri="{FF2B5EF4-FFF2-40B4-BE49-F238E27FC236}">
                <a16:creationId xmlns:a16="http://schemas.microsoft.com/office/drawing/2014/main" id="{62A013B7-9C96-418C-A6EE-D844EE6C01CA}"/>
              </a:ext>
            </a:extLst>
          </p:cNvPr>
          <p:cNvSpPr txBox="1"/>
          <p:nvPr/>
        </p:nvSpPr>
        <p:spPr>
          <a:xfrm>
            <a:off x="1082259" y="3240515"/>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40" name="グラフィックス 39" descr="ストップウォッチ 単色塗りつぶし">
            <a:extLst>
              <a:ext uri="{FF2B5EF4-FFF2-40B4-BE49-F238E27FC236}">
                <a16:creationId xmlns:a16="http://schemas.microsoft.com/office/drawing/2014/main" id="{8E6B42A4-82DD-4322-9916-12A27A8A16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438" y="3089555"/>
            <a:ext cx="763585" cy="763585"/>
          </a:xfrm>
          <a:prstGeom prst="rect">
            <a:avLst/>
          </a:prstGeom>
        </p:spPr>
      </p:pic>
      <p:sp>
        <p:nvSpPr>
          <p:cNvPr id="41" name="テキスト ボックス 40">
            <a:extLst>
              <a:ext uri="{FF2B5EF4-FFF2-40B4-BE49-F238E27FC236}">
                <a16:creationId xmlns:a16="http://schemas.microsoft.com/office/drawing/2014/main" id="{1DC5D9E4-2089-4A96-A1FF-3D715DD142C9}"/>
              </a:ext>
            </a:extLst>
          </p:cNvPr>
          <p:cNvSpPr txBox="1"/>
          <p:nvPr/>
        </p:nvSpPr>
        <p:spPr>
          <a:xfrm>
            <a:off x="3520659"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42" name="グラフィックス 41" descr="ストップウォッチ 単色塗りつぶし">
            <a:extLst>
              <a:ext uri="{FF2B5EF4-FFF2-40B4-BE49-F238E27FC236}">
                <a16:creationId xmlns:a16="http://schemas.microsoft.com/office/drawing/2014/main" id="{A174AC91-C56B-4C64-A2A3-4903FFBA60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3347" y="3089555"/>
            <a:ext cx="763585" cy="763585"/>
          </a:xfrm>
          <a:prstGeom prst="rect">
            <a:avLst/>
          </a:prstGeom>
        </p:spPr>
      </p:pic>
      <p:sp>
        <p:nvSpPr>
          <p:cNvPr id="43" name="テキスト ボックス 42">
            <a:extLst>
              <a:ext uri="{FF2B5EF4-FFF2-40B4-BE49-F238E27FC236}">
                <a16:creationId xmlns:a16="http://schemas.microsoft.com/office/drawing/2014/main" id="{5B388B78-17F4-4170-9CC0-C86AAF25892D}"/>
              </a:ext>
            </a:extLst>
          </p:cNvPr>
          <p:cNvSpPr txBox="1"/>
          <p:nvPr/>
        </p:nvSpPr>
        <p:spPr>
          <a:xfrm>
            <a:off x="5870568" y="3240515"/>
            <a:ext cx="1257405" cy="461665"/>
          </a:xfrm>
          <a:prstGeom prst="rect">
            <a:avLst/>
          </a:prstGeom>
          <a:noFill/>
        </p:spPr>
        <p:txBody>
          <a:bodyPr wrap="square" lIns="0" rIns="0" rtlCol="0">
            <a:spAutoFit/>
          </a:bodyPr>
          <a:lstStyle/>
          <a:p>
            <a:pPr algn="ctr"/>
            <a:r>
              <a:rPr kumimoji="1" lang="en-US" altLang="ja-JP" sz="2400" b="1" dirty="0">
                <a:solidFill>
                  <a:schemeClr val="accent2"/>
                </a:solidFill>
              </a:rPr>
              <a:t>40 min</a:t>
            </a:r>
            <a:endParaRPr kumimoji="1" lang="ja-JP" altLang="en-US" sz="2400" b="1" dirty="0" err="1">
              <a:solidFill>
                <a:schemeClr val="accent2"/>
              </a:solidFill>
            </a:endParaRPr>
          </a:p>
        </p:txBody>
      </p:sp>
      <p:pic>
        <p:nvPicPr>
          <p:cNvPr id="44" name="グラフィックス 43" descr="ストップウォッチ 単色塗りつぶし">
            <a:extLst>
              <a:ext uri="{FF2B5EF4-FFF2-40B4-BE49-F238E27FC236}">
                <a16:creationId xmlns:a16="http://schemas.microsoft.com/office/drawing/2014/main" id="{150CF922-26B4-4EE1-BBD6-2F0CDF9041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256" y="3089555"/>
            <a:ext cx="763585" cy="763585"/>
          </a:xfrm>
          <a:prstGeom prst="rect">
            <a:avLst/>
          </a:prstGeom>
        </p:spPr>
      </p:pic>
      <p:sp>
        <p:nvSpPr>
          <p:cNvPr id="45" name="テキスト ボックス 44">
            <a:extLst>
              <a:ext uri="{FF2B5EF4-FFF2-40B4-BE49-F238E27FC236}">
                <a16:creationId xmlns:a16="http://schemas.microsoft.com/office/drawing/2014/main" id="{95720DDA-FF5B-4666-B281-05A6239264E5}"/>
              </a:ext>
            </a:extLst>
          </p:cNvPr>
          <p:cNvSpPr txBox="1"/>
          <p:nvPr/>
        </p:nvSpPr>
        <p:spPr>
          <a:xfrm>
            <a:off x="8220477" y="3240515"/>
            <a:ext cx="1257405" cy="461665"/>
          </a:xfrm>
          <a:prstGeom prst="rect">
            <a:avLst/>
          </a:prstGeom>
          <a:noFill/>
        </p:spPr>
        <p:txBody>
          <a:bodyPr wrap="square" lIns="0" rIns="0" rtlCol="0">
            <a:spAutoFit/>
          </a:bodyPr>
          <a:lstStyle/>
          <a:p>
            <a:pPr algn="ctr"/>
            <a:r>
              <a:rPr kumimoji="1" lang="en-US" altLang="ja-JP" sz="2400" b="1" dirty="0">
                <a:solidFill>
                  <a:schemeClr val="accent2"/>
                </a:solidFill>
              </a:rPr>
              <a:t>30 min</a:t>
            </a:r>
            <a:endParaRPr kumimoji="1" lang="ja-JP" altLang="en-US" sz="2400" b="1" dirty="0" err="1">
              <a:solidFill>
                <a:schemeClr val="accent2"/>
              </a:solidFill>
            </a:endParaRPr>
          </a:p>
        </p:txBody>
      </p:sp>
      <p:pic>
        <p:nvPicPr>
          <p:cNvPr id="46" name="グラフィックス 45" descr="ストップウォッチ 単色塗りつぶし">
            <a:extLst>
              <a:ext uri="{FF2B5EF4-FFF2-40B4-BE49-F238E27FC236}">
                <a16:creationId xmlns:a16="http://schemas.microsoft.com/office/drawing/2014/main" id="{1EAA5E1E-8F35-45A0-9AE5-4576A28F4A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4474" y="3089555"/>
            <a:ext cx="763585" cy="763585"/>
          </a:xfrm>
          <a:prstGeom prst="rect">
            <a:avLst/>
          </a:prstGeom>
        </p:spPr>
      </p:pic>
      <p:sp>
        <p:nvSpPr>
          <p:cNvPr id="47" name="テキスト ボックス 46">
            <a:extLst>
              <a:ext uri="{FF2B5EF4-FFF2-40B4-BE49-F238E27FC236}">
                <a16:creationId xmlns:a16="http://schemas.microsoft.com/office/drawing/2014/main" id="{DCDE7B0E-6A52-41DD-8694-01B9B0AC4C4D}"/>
              </a:ext>
            </a:extLst>
          </p:cNvPr>
          <p:cNvSpPr txBox="1"/>
          <p:nvPr/>
        </p:nvSpPr>
        <p:spPr>
          <a:xfrm>
            <a:off x="10591695"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50" name="四角形: 角を丸くする 49">
            <a:extLst>
              <a:ext uri="{FF2B5EF4-FFF2-40B4-BE49-F238E27FC236}">
                <a16:creationId xmlns:a16="http://schemas.microsoft.com/office/drawing/2014/main" id="{B4AE683E-71C4-4EAE-A1F2-FD8DDFA8C61E}"/>
              </a:ext>
            </a:extLst>
          </p:cNvPr>
          <p:cNvSpPr/>
          <p:nvPr/>
        </p:nvSpPr>
        <p:spPr>
          <a:xfrm>
            <a:off x="425038" y="400410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不確実性が高い情報を、データサイエンティストや開発者が定量面、プロダクトマネージャーが定性面で補完</a:t>
            </a:r>
          </a:p>
        </p:txBody>
      </p:sp>
      <p:sp>
        <p:nvSpPr>
          <p:cNvPr id="55" name="四角形: 角を丸くする 54">
            <a:extLst>
              <a:ext uri="{FF2B5EF4-FFF2-40B4-BE49-F238E27FC236}">
                <a16:creationId xmlns:a16="http://schemas.microsoft.com/office/drawing/2014/main" id="{9F940AAD-B78C-40A4-88F6-C6B637B6BA51}"/>
              </a:ext>
            </a:extLst>
          </p:cNvPr>
          <p:cNvSpPr/>
          <p:nvPr/>
        </p:nvSpPr>
        <p:spPr>
          <a:xfrm>
            <a:off x="2779864" y="400410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更新された </a:t>
            </a:r>
            <a:r>
              <a:rPr kumimoji="1" lang="en-US" altLang="ja-JP" sz="1600" dirty="0">
                <a:solidFill>
                  <a:schemeClr val="tx1"/>
                </a:solidFill>
              </a:rPr>
              <a:t>Listen </a:t>
            </a:r>
            <a:r>
              <a:rPr kumimoji="1" lang="ja-JP" altLang="en-US" sz="1600" dirty="0">
                <a:solidFill>
                  <a:schemeClr val="tx1"/>
                </a:solidFill>
              </a:rPr>
              <a:t>の情報を基に、評価のモノサシの項目、重みを調整する</a:t>
            </a:r>
          </a:p>
        </p:txBody>
      </p:sp>
      <p:sp>
        <p:nvSpPr>
          <p:cNvPr id="56" name="四角形: 角を丸くする 55">
            <a:extLst>
              <a:ext uri="{FF2B5EF4-FFF2-40B4-BE49-F238E27FC236}">
                <a16:creationId xmlns:a16="http://schemas.microsoft.com/office/drawing/2014/main" id="{0FEDDA3E-ED70-4C24-A388-6B8BA560E390}"/>
              </a:ext>
            </a:extLst>
          </p:cNvPr>
          <p:cNvSpPr/>
          <p:nvPr/>
        </p:nvSpPr>
        <p:spPr>
          <a:xfrm>
            <a:off x="5134689" y="4004100"/>
            <a:ext cx="2200175" cy="1944416"/>
          </a:xfrm>
          <a:prstGeom prst="roundRect">
            <a:avLst>
              <a:gd name="adj" fmla="val 504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データサイエンティストとプロダクトマネージャーで、先行事例をより深掘りし再評価した結果を共有し、議論する</a:t>
            </a:r>
          </a:p>
        </p:txBody>
      </p:sp>
      <p:sp>
        <p:nvSpPr>
          <p:cNvPr id="57" name="四角形: 角を丸くする 56">
            <a:extLst>
              <a:ext uri="{FF2B5EF4-FFF2-40B4-BE49-F238E27FC236}">
                <a16:creationId xmlns:a16="http://schemas.microsoft.com/office/drawing/2014/main" id="{65AC005C-A646-4DD3-B140-5CB124D0ECF1}"/>
              </a:ext>
            </a:extLst>
          </p:cNvPr>
          <p:cNvSpPr/>
          <p:nvPr/>
        </p:nvSpPr>
        <p:spPr>
          <a:xfrm>
            <a:off x="7489514" y="4004100"/>
            <a:ext cx="2200175" cy="1944416"/>
          </a:xfrm>
          <a:prstGeom prst="roundRect">
            <a:avLst>
              <a:gd name="adj" fmla="val 504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企画役、顧客役、開発役担当は、それぞれさらなる </a:t>
            </a:r>
            <a:r>
              <a:rPr kumimoji="1" lang="en-US" altLang="ja-JP" sz="1600" dirty="0">
                <a:solidFill>
                  <a:schemeClr val="tx1"/>
                </a:solidFill>
              </a:rPr>
              <a:t>Refine </a:t>
            </a:r>
            <a:r>
              <a:rPr kumimoji="1" lang="ja-JP" altLang="en-US" sz="1600" dirty="0">
                <a:solidFill>
                  <a:schemeClr val="tx1"/>
                </a:solidFill>
              </a:rPr>
              <a:t>に必要な情報を収集し、ブラッシュアップする</a:t>
            </a:r>
          </a:p>
        </p:txBody>
      </p:sp>
      <p:sp>
        <p:nvSpPr>
          <p:cNvPr id="58" name="四角形: 角を丸くする 57">
            <a:extLst>
              <a:ext uri="{FF2B5EF4-FFF2-40B4-BE49-F238E27FC236}">
                <a16:creationId xmlns:a16="http://schemas.microsoft.com/office/drawing/2014/main" id="{7D15C1D2-169A-4DBA-8F38-A4B79B27F0A7}"/>
              </a:ext>
            </a:extLst>
          </p:cNvPr>
          <p:cNvSpPr/>
          <p:nvPr/>
        </p:nvSpPr>
        <p:spPr>
          <a:xfrm>
            <a:off x="9844341" y="400410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Test/Iterate </a:t>
            </a:r>
            <a:r>
              <a:rPr kumimoji="1" lang="ja-JP" altLang="en-US" sz="1600" dirty="0">
                <a:solidFill>
                  <a:schemeClr val="tx1"/>
                </a:solidFill>
              </a:rPr>
              <a:t>の指標が、 </a:t>
            </a:r>
            <a:r>
              <a:rPr kumimoji="1" lang="en-US" altLang="ja-JP" sz="1600" dirty="0">
                <a:solidFill>
                  <a:schemeClr val="tx1"/>
                </a:solidFill>
              </a:rPr>
              <a:t>Listen </a:t>
            </a:r>
            <a:r>
              <a:rPr kumimoji="1" lang="ja-JP" altLang="en-US" sz="1600" dirty="0">
                <a:solidFill>
                  <a:schemeClr val="tx1"/>
                </a:solidFill>
              </a:rPr>
              <a:t>で使用したデータとリンクする、継続的な計測が可能なよう調整する</a:t>
            </a:r>
          </a:p>
        </p:txBody>
      </p:sp>
    </p:spTree>
    <p:extLst>
      <p:ext uri="{BB962C8B-B14F-4D97-AF65-F5344CB8AC3E}">
        <p14:creationId xmlns:p14="http://schemas.microsoft.com/office/powerpoint/2010/main" val="31796345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3197798"/>
          </a:xfrm>
        </p:spPr>
        <p:txBody>
          <a:bodyPr/>
          <a:lstStyle/>
          <a:p>
            <a:pPr marL="457200" indent="-457200">
              <a:buAutoNum type="arabicPeriod"/>
            </a:pPr>
            <a:r>
              <a:rPr lang="ja-JP" altLang="en-US" i="0" dirty="0">
                <a:solidFill>
                  <a:srgbClr val="4D5156"/>
                </a:solidFill>
                <a:effectLst/>
                <a:latin typeface="arial" panose="020B0604020202020204" pitchFamily="34" charset="0"/>
              </a:rPr>
              <a:t>👜</a:t>
            </a:r>
            <a:r>
              <a:rPr lang="en-US" altLang="ja-JP" b="0" i="0" dirty="0">
                <a:solidFill>
                  <a:srgbClr val="333333"/>
                </a:solidFill>
                <a:effectLst/>
                <a:latin typeface="Hiragino Kaku Gothic ProN"/>
              </a:rPr>
              <a:t>: </a:t>
            </a:r>
            <a:r>
              <a:rPr lang="ja-JP" altLang="en-US" b="1" dirty="0">
                <a:solidFill>
                  <a:schemeClr val="accent2"/>
                </a:solidFill>
                <a:latin typeface="Hiragino Kaku Gothic ProN"/>
              </a:rPr>
              <a:t>実践編のアンケート結果から、改善するプロセスを特定し準備している</a:t>
            </a:r>
            <a:br>
              <a:rPr kumimoji="1" lang="en-US" altLang="ja-JP" dirty="0"/>
            </a:br>
            <a:r>
              <a:rPr kumimoji="1" lang="ja-JP" altLang="en-US" dirty="0"/>
              <a:t>定性・定量データの収集や識者の招待は事前に実施・調整をお願いします。</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実践編のアウトプットは電子化・共有されている</a:t>
            </a:r>
            <a:br>
              <a:rPr kumimoji="1" lang="en-US" altLang="ja-JP" b="1" dirty="0"/>
            </a:br>
            <a:r>
              <a:rPr kumimoji="1" lang="ja-JP" altLang="en-US" dirty="0"/>
              <a:t>実践編のアウトプットは、チームで使えるよう電子化され、共有されている。</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プロセス改善の進行は参加者が行う</a:t>
            </a:r>
            <a:br>
              <a:rPr kumimoji="1" lang="en-US" altLang="ja-JP" b="1" dirty="0"/>
            </a:br>
            <a:r>
              <a:rPr kumimoji="1" lang="ja-JP" altLang="en-US" dirty="0"/>
              <a:t>計画を立てた後のプロセス改善から進行は参加者で実施いただきます。すでに計画の実施が始まっているためです。</a:t>
            </a:r>
            <a:endParaRPr kumimoji="1" lang="en-US" altLang="ja-JP" dirty="0"/>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改善編を進める前の確認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44</a:t>
            </a:fld>
            <a:endParaRPr lang="en-US"/>
          </a:p>
        </p:txBody>
      </p:sp>
    </p:spTree>
    <p:extLst>
      <p:ext uri="{BB962C8B-B14F-4D97-AF65-F5344CB8AC3E}">
        <p14:creationId xmlns:p14="http://schemas.microsoft.com/office/powerpoint/2010/main" val="33715030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F379101-BF58-E5C9-A2AC-6718958B2CE5}"/>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E7A9AA84-6584-BD6D-9F7D-3D9B0D038DFE}"/>
              </a:ext>
            </a:extLst>
          </p:cNvPr>
          <p:cNvSpPr>
            <a:spLocks noGrp="1"/>
          </p:cNvSpPr>
          <p:nvPr>
            <p:ph type="body" sz="quarter" idx="11"/>
          </p:nvPr>
        </p:nvSpPr>
        <p:spPr/>
        <p:txBody>
          <a:bodyPr/>
          <a:lstStyle/>
          <a:p>
            <a:endParaRPr lang="en-US"/>
          </a:p>
        </p:txBody>
      </p:sp>
      <p:sp>
        <p:nvSpPr>
          <p:cNvPr id="13" name="Text Placeholder 12">
            <a:extLst>
              <a:ext uri="{FF2B5EF4-FFF2-40B4-BE49-F238E27FC236}">
                <a16:creationId xmlns:a16="http://schemas.microsoft.com/office/drawing/2014/main" id="{45A7407D-1C01-99D1-D9DF-1A7F03E96FB3}"/>
              </a:ext>
            </a:extLst>
          </p:cNvPr>
          <p:cNvSpPr>
            <a:spLocks noGrp="1"/>
          </p:cNvSpPr>
          <p:nvPr>
            <p:ph type="body" sz="quarter" idx="12"/>
          </p:nvPr>
        </p:nvSpPr>
        <p:spPr/>
        <p:txBody>
          <a:bodyPr/>
          <a:lstStyle/>
          <a:p>
            <a:endParaRPr lang="en-US"/>
          </a:p>
        </p:txBody>
      </p:sp>
      <p:sp>
        <p:nvSpPr>
          <p:cNvPr id="14" name="Text Placeholder 13">
            <a:extLst>
              <a:ext uri="{FF2B5EF4-FFF2-40B4-BE49-F238E27FC236}">
                <a16:creationId xmlns:a16="http://schemas.microsoft.com/office/drawing/2014/main" id="{CE5035C0-B0BD-60C9-649E-A937651D10A9}"/>
              </a:ext>
            </a:extLst>
          </p:cNvPr>
          <p:cNvSpPr>
            <a:spLocks noGrp="1"/>
          </p:cNvSpPr>
          <p:nvPr>
            <p:ph type="body" sz="quarter" idx="13"/>
          </p:nvPr>
        </p:nvSpPr>
        <p:spPr/>
        <p:txBody>
          <a:bodyPr/>
          <a:lstStyle/>
          <a:p>
            <a:endParaRPr lang="en-US"/>
          </a:p>
        </p:txBody>
      </p:sp>
      <p:sp>
        <p:nvSpPr>
          <p:cNvPr id="15" name="Text Placeholder 14">
            <a:extLst>
              <a:ext uri="{FF2B5EF4-FFF2-40B4-BE49-F238E27FC236}">
                <a16:creationId xmlns:a16="http://schemas.microsoft.com/office/drawing/2014/main" id="{A811BD00-40FB-F859-8DAA-DFFDA3922230}"/>
              </a:ext>
            </a:extLst>
          </p:cNvPr>
          <p:cNvSpPr>
            <a:spLocks noGrp="1"/>
          </p:cNvSpPr>
          <p:nvPr>
            <p:ph type="body" sz="quarter" idx="14"/>
          </p:nvPr>
        </p:nvSpPr>
        <p:spPr/>
        <p:txBody>
          <a:bodyPr/>
          <a:lstStyle/>
          <a:p>
            <a:endParaRPr lang="en-US"/>
          </a:p>
        </p:txBody>
      </p:sp>
      <p:sp>
        <p:nvSpPr>
          <p:cNvPr id="16" name="Text Placeholder 15">
            <a:extLst>
              <a:ext uri="{FF2B5EF4-FFF2-40B4-BE49-F238E27FC236}">
                <a16:creationId xmlns:a16="http://schemas.microsoft.com/office/drawing/2014/main" id="{F6F25C84-6BC8-8CD9-342B-A603A9807B76}"/>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AF6898C8-B1AD-9D18-F070-CA61384F1D6D}"/>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5BFA1126-AF4A-1071-7C3B-4E40347E7948}"/>
              </a:ext>
            </a:extLst>
          </p:cNvPr>
          <p:cNvSpPr>
            <a:spLocks noGrp="1"/>
          </p:cNvSpPr>
          <p:nvPr>
            <p:ph type="sldNum" sz="quarter" idx="4"/>
          </p:nvPr>
        </p:nvSpPr>
        <p:spPr/>
        <p:txBody>
          <a:bodyPr/>
          <a:lstStyle/>
          <a:p>
            <a:fld id="{DC503246-BBCE-4F0A-BCDC-08FC4C52637D}" type="slidenum">
              <a:rPr lang="en-US" smtClean="0"/>
              <a:pPr/>
              <a:t>45</a:t>
            </a:fld>
            <a:endParaRPr lang="en-US"/>
          </a:p>
        </p:txBody>
      </p:sp>
      <p:pic>
        <p:nvPicPr>
          <p:cNvPr id="5" name="図 4">
            <a:extLst>
              <a:ext uri="{FF2B5EF4-FFF2-40B4-BE49-F238E27FC236}">
                <a16:creationId xmlns:a16="http://schemas.microsoft.com/office/drawing/2014/main" id="{2CACC58A-7965-44F0-9B4C-775E7BE13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8893" y="3601844"/>
            <a:ext cx="2583736" cy="2583736"/>
          </a:xfrm>
          <a:prstGeom prst="rect">
            <a:avLst/>
          </a:prstGeom>
        </p:spPr>
      </p:pic>
    </p:spTree>
    <p:extLst>
      <p:ext uri="{BB962C8B-B14F-4D97-AF65-F5344CB8AC3E}">
        <p14:creationId xmlns:p14="http://schemas.microsoft.com/office/powerpoint/2010/main" val="37333838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9418278-71B2-42BE-B4BE-1D2845912610}"/>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4" name="スライド番号プレースホルダー 3">
            <a:extLst>
              <a:ext uri="{FF2B5EF4-FFF2-40B4-BE49-F238E27FC236}">
                <a16:creationId xmlns:a16="http://schemas.microsoft.com/office/drawing/2014/main" id="{7B39FD64-0913-43C4-9C60-E0462ED9BDF6}"/>
              </a:ext>
            </a:extLst>
          </p:cNvPr>
          <p:cNvSpPr>
            <a:spLocks noGrp="1"/>
          </p:cNvSpPr>
          <p:nvPr>
            <p:ph type="sldNum" sz="quarter" idx="4"/>
          </p:nvPr>
        </p:nvSpPr>
        <p:spPr/>
        <p:txBody>
          <a:bodyPr/>
          <a:lstStyle/>
          <a:p>
            <a:fld id="{DC503246-BBCE-4F0A-BCDC-08FC4C52637D}" type="slidenum">
              <a:rPr lang="en-US" smtClean="0"/>
              <a:pPr/>
              <a:t>5</a:t>
            </a:fld>
            <a:endParaRPr lang="en-US"/>
          </a:p>
        </p:txBody>
      </p:sp>
      <p:pic>
        <p:nvPicPr>
          <p:cNvPr id="1026" name="Picture 2">
            <a:extLst>
              <a:ext uri="{FF2B5EF4-FFF2-40B4-BE49-F238E27FC236}">
                <a16:creationId xmlns:a16="http://schemas.microsoft.com/office/drawing/2014/main" id="{79CDB7AF-22A3-4127-AA79-D7B1CD49C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38" y="1371601"/>
            <a:ext cx="5800725" cy="391477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EA7AEDEA-58A7-4E20-B7AD-8E6F7F311417}"/>
              </a:ext>
            </a:extLst>
          </p:cNvPr>
          <p:cNvSpPr txBox="1"/>
          <p:nvPr/>
        </p:nvSpPr>
        <p:spPr>
          <a:xfrm>
            <a:off x="855406" y="5974493"/>
            <a:ext cx="10717162" cy="338554"/>
          </a:xfrm>
          <a:prstGeom prst="rect">
            <a:avLst/>
          </a:prstGeom>
          <a:noFill/>
        </p:spPr>
        <p:txBody>
          <a:bodyPr wrap="square">
            <a:spAutoFit/>
          </a:bodyPr>
          <a:lstStyle/>
          <a:p>
            <a:pPr algn="r"/>
            <a:r>
              <a:rPr lang="en-US" altLang="ja-JP" sz="1600" dirty="0"/>
              <a:t>“</a:t>
            </a:r>
            <a:r>
              <a:rPr lang="ja-JP" altLang="en-US" sz="1600" dirty="0">
                <a:hlinkClick r:id="rId3"/>
              </a:rPr>
              <a:t>Making sense of MVP (Minimum Viable Product) – and why I prefer Earliest Testable/Usable/Lovable</a:t>
            </a:r>
            <a:r>
              <a:rPr lang="en-US" altLang="ja-JP" sz="1600" dirty="0"/>
              <a:t>” </a:t>
            </a:r>
            <a:r>
              <a:rPr lang="ja-JP" altLang="en-US" sz="1600" dirty="0"/>
              <a:t>より引用</a:t>
            </a:r>
          </a:p>
        </p:txBody>
      </p:sp>
      <p:sp>
        <p:nvSpPr>
          <p:cNvPr id="6" name="矢印: 五方向 5">
            <a:extLst>
              <a:ext uri="{FF2B5EF4-FFF2-40B4-BE49-F238E27FC236}">
                <a16:creationId xmlns:a16="http://schemas.microsoft.com/office/drawing/2014/main" id="{CF46AB4E-FD9B-426C-888D-B808ADA8C3C5}"/>
              </a:ext>
            </a:extLst>
          </p:cNvPr>
          <p:cNvSpPr/>
          <p:nvPr/>
        </p:nvSpPr>
        <p:spPr>
          <a:xfrm flipH="1">
            <a:off x="7098890" y="1499869"/>
            <a:ext cx="4257368"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矢印: 五方向 8">
            <a:extLst>
              <a:ext uri="{FF2B5EF4-FFF2-40B4-BE49-F238E27FC236}">
                <a16:creationId xmlns:a16="http://schemas.microsoft.com/office/drawing/2014/main" id="{E467C108-CEE9-4201-AF9F-27AD6F5EB636}"/>
              </a:ext>
            </a:extLst>
          </p:cNvPr>
          <p:cNvSpPr/>
          <p:nvPr/>
        </p:nvSpPr>
        <p:spPr>
          <a:xfrm flipH="1">
            <a:off x="7098890" y="3328988"/>
            <a:ext cx="4257368"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テキスト ボックス 7">
            <a:extLst>
              <a:ext uri="{FF2B5EF4-FFF2-40B4-BE49-F238E27FC236}">
                <a16:creationId xmlns:a16="http://schemas.microsoft.com/office/drawing/2014/main" id="{03A7EDAB-C611-490F-9A7A-497FC7C341C7}"/>
              </a:ext>
            </a:extLst>
          </p:cNvPr>
          <p:cNvSpPr txBox="1"/>
          <p:nvPr/>
        </p:nvSpPr>
        <p:spPr>
          <a:xfrm>
            <a:off x="7924800" y="1597051"/>
            <a:ext cx="3303639" cy="1323439"/>
          </a:xfrm>
          <a:prstGeom prst="rect">
            <a:avLst/>
          </a:prstGeom>
          <a:noFill/>
        </p:spPr>
        <p:txBody>
          <a:bodyPr wrap="square" lIns="0" rIns="0" rtlCol="0">
            <a:spAutoFit/>
          </a:bodyPr>
          <a:lstStyle/>
          <a:p>
            <a:r>
              <a:rPr kumimoji="1" lang="ja-JP" altLang="en-US" sz="2000" b="1" dirty="0"/>
              <a:t>通常のワークショップ</a:t>
            </a:r>
            <a:endParaRPr kumimoji="1" lang="en-US" altLang="ja-JP" sz="2000" b="1" dirty="0"/>
          </a:p>
          <a:p>
            <a:r>
              <a:rPr kumimoji="1" lang="ja-JP" altLang="en-US" sz="2000" dirty="0"/>
              <a:t>順番にワークを進めて成果物を作成する。長時間で、再度行われることはほぼない。</a:t>
            </a:r>
          </a:p>
        </p:txBody>
      </p:sp>
      <p:sp>
        <p:nvSpPr>
          <p:cNvPr id="11" name="テキスト ボックス 10">
            <a:extLst>
              <a:ext uri="{FF2B5EF4-FFF2-40B4-BE49-F238E27FC236}">
                <a16:creationId xmlns:a16="http://schemas.microsoft.com/office/drawing/2014/main" id="{9A39309B-2CCA-4322-95E2-F1115960190B}"/>
              </a:ext>
            </a:extLst>
          </p:cNvPr>
          <p:cNvSpPr txBox="1"/>
          <p:nvPr/>
        </p:nvSpPr>
        <p:spPr>
          <a:xfrm>
            <a:off x="7924800" y="3429000"/>
            <a:ext cx="3431458" cy="1323439"/>
          </a:xfrm>
          <a:prstGeom prst="rect">
            <a:avLst/>
          </a:prstGeom>
          <a:noFill/>
        </p:spPr>
        <p:txBody>
          <a:bodyPr wrap="square" lIns="0" rIns="0" rtlCol="0">
            <a:spAutoFit/>
          </a:bodyPr>
          <a:lstStyle/>
          <a:p>
            <a:r>
              <a:rPr kumimoji="1" lang="en-US" altLang="ja-JP" sz="2000" b="1" dirty="0">
                <a:solidFill>
                  <a:schemeClr val="accent2"/>
                </a:solidFill>
              </a:rPr>
              <a:t>ML Enablement Workshop</a:t>
            </a:r>
          </a:p>
          <a:p>
            <a:r>
              <a:rPr kumimoji="1" lang="ja-JP" altLang="en-US" sz="2000" dirty="0"/>
              <a:t>実勢編で成果物を作成し改善編で改善。経験を積むことで短時間で改善を継続できる。</a:t>
            </a:r>
          </a:p>
        </p:txBody>
      </p:sp>
      <p:sp>
        <p:nvSpPr>
          <p:cNvPr id="10" name="矢印: 五方向 9">
            <a:extLst>
              <a:ext uri="{FF2B5EF4-FFF2-40B4-BE49-F238E27FC236}">
                <a16:creationId xmlns:a16="http://schemas.microsoft.com/office/drawing/2014/main" id="{9DE8BE37-EE96-4A83-B067-4E29FA9D1C49}"/>
              </a:ext>
            </a:extLst>
          </p:cNvPr>
          <p:cNvSpPr/>
          <p:nvPr/>
        </p:nvSpPr>
        <p:spPr>
          <a:xfrm>
            <a:off x="425038" y="5161935"/>
            <a:ext cx="1698730" cy="12444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3" name="矢印: 五方向 12">
            <a:extLst>
              <a:ext uri="{FF2B5EF4-FFF2-40B4-BE49-F238E27FC236}">
                <a16:creationId xmlns:a16="http://schemas.microsoft.com/office/drawing/2014/main" id="{82CCF983-9292-4E7C-B771-54F62BDA81A7}"/>
              </a:ext>
            </a:extLst>
          </p:cNvPr>
          <p:cNvSpPr/>
          <p:nvPr/>
        </p:nvSpPr>
        <p:spPr>
          <a:xfrm>
            <a:off x="2322664" y="5161935"/>
            <a:ext cx="3773336" cy="124441"/>
          </a:xfrm>
          <a:prstGeom prst="homePlat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12467208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a:xfrm>
            <a:off x="425038" y="3106643"/>
            <a:ext cx="11424062" cy="644714"/>
          </a:xfrm>
        </p:spPr>
        <p:txBody>
          <a:bodyPr/>
          <a:lstStyle/>
          <a:p>
            <a:pPr algn="ctr"/>
            <a:r>
              <a:rPr kumimoji="1" lang="ja-JP" altLang="en-US" dirty="0"/>
              <a:t>本日は実践編を行います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6</a:t>
            </a:fld>
            <a:endParaRPr lang="en-US"/>
          </a:p>
        </p:txBody>
      </p:sp>
    </p:spTree>
    <p:extLst>
      <p:ext uri="{BB962C8B-B14F-4D97-AF65-F5344CB8AC3E}">
        <p14:creationId xmlns:p14="http://schemas.microsoft.com/office/powerpoint/2010/main" val="2090069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4194995"/>
          </a:xfrm>
        </p:spPr>
        <p:txBody>
          <a:bodyPr/>
          <a:lstStyle/>
          <a:p>
            <a:pPr marL="457200" indent="-457200">
              <a:buAutoNum type="arabicPeriod"/>
            </a:pPr>
            <a:r>
              <a:rPr lang="ja-JP" altLang="en-US" b="0" i="0" dirty="0">
                <a:solidFill>
                  <a:srgbClr val="111724"/>
                </a:solidFill>
                <a:effectLst/>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rgbClr val="111724"/>
                </a:solidFill>
              </a:rPr>
              <a:t>改善編が控えているので、実践編の意思決定は「とりあえず」で構いません。時間が来たらサイコロでもよいので決めましょう。</a:t>
            </a:r>
            <a:endParaRPr kumimoji="1" lang="en-US" altLang="ja-JP" dirty="0">
              <a:solidFill>
                <a:srgbClr val="111724"/>
              </a:solidFill>
            </a:endParaRPr>
          </a:p>
          <a:p>
            <a:pPr marL="457200" indent="-457200">
              <a:buAutoNum type="arabicPeriod"/>
            </a:pPr>
            <a:r>
              <a:rPr lang="ja-JP" altLang="en-US" i="0" dirty="0">
                <a:solidFill>
                  <a:srgbClr val="111724"/>
                </a:solidFill>
                <a:effectLst/>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a:t>
            </a:r>
            <a:br>
              <a:rPr kumimoji="1" lang="en-US" altLang="ja-JP" b="1" dirty="0">
                <a:solidFill>
                  <a:srgbClr val="111724"/>
                </a:solidFill>
              </a:rPr>
            </a:br>
            <a:r>
              <a:rPr kumimoji="1" lang="ja-JP" altLang="en-US" dirty="0">
                <a:solidFill>
                  <a:srgbClr val="111724"/>
                </a:solidFill>
              </a:rPr>
              <a:t>改善編が控えているので十分な情報がない場合は仮定して先に進みましょう。仮定した情報は確認が必要なので、事実・実績の情報とは区別しましょう。</a:t>
            </a:r>
            <a:endParaRPr kumimoji="1" lang="en-US" altLang="ja-JP" dirty="0">
              <a:solidFill>
                <a:srgbClr val="111724"/>
              </a:solidFill>
            </a:endParaRPr>
          </a:p>
          <a:p>
            <a:pPr marL="457200" indent="-457200">
              <a:buFont typeface="Amazon Ember Display" panose="020F0603020204020204" pitchFamily="34" charset="0"/>
              <a:buAutoNum type="arabicPeriod"/>
            </a:pPr>
            <a:r>
              <a:rPr lang="ja-JP" altLang="en-US" b="0" i="0" dirty="0">
                <a:solidFill>
                  <a:srgbClr val="111724"/>
                </a:solidFill>
                <a:effectLst/>
                <a:latin typeface="arial" panose="020B0604020202020204" pitchFamily="34" charset="0"/>
              </a:rPr>
              <a:t>🔥</a:t>
            </a:r>
            <a:r>
              <a:rPr lang="en-US" altLang="ja-JP" b="1" i="0" dirty="0">
                <a:solidFill>
                  <a:srgbClr val="111724"/>
                </a:solidFill>
                <a:effectLst/>
                <a:latin typeface="Hiragino Kaku Gothic ProN"/>
              </a:rPr>
              <a:t>: </a:t>
            </a:r>
            <a:r>
              <a:rPr lang="ja-JP" altLang="en-US" b="1" i="0" dirty="0">
                <a:solidFill>
                  <a:srgbClr val="111724"/>
                </a:solidFill>
                <a:effectLst/>
                <a:latin typeface="Hiragino Kaku Gothic ProN"/>
              </a:rPr>
              <a:t>出し惜しみせず取り組む</a:t>
            </a:r>
            <a:br>
              <a:rPr lang="en-US" altLang="ja-JP" b="1" i="0" dirty="0">
                <a:solidFill>
                  <a:srgbClr val="111724"/>
                </a:solidFill>
                <a:effectLst/>
                <a:latin typeface="Hiragino Kaku Gothic ProN"/>
              </a:rPr>
            </a:br>
            <a:r>
              <a:rPr lang="ja-JP" altLang="en-US" dirty="0">
                <a:solidFill>
                  <a:srgbClr val="111724"/>
                </a:solidFill>
                <a:latin typeface="Hiragino Kaku Gothic ProN"/>
              </a:rPr>
              <a:t>本ワークショップで決めた計画は定期的に経営層へ進捗を報告して頂きます。</a:t>
            </a:r>
            <a:br>
              <a:rPr lang="en-US" altLang="ja-JP" dirty="0">
                <a:solidFill>
                  <a:srgbClr val="111724"/>
                </a:solidFill>
                <a:latin typeface="Hiragino Kaku Gothic ProN"/>
              </a:rPr>
            </a:br>
            <a:r>
              <a:rPr lang="ja-JP" altLang="en-US" dirty="0">
                <a:solidFill>
                  <a:srgbClr val="111724"/>
                </a:solidFill>
                <a:latin typeface="Hiragino Kaku Gothic ProN"/>
              </a:rPr>
              <a:t>会社の期待がかかるプロジェクトに抜擢されたメンバーとして、知識・能力を振るってください。</a:t>
            </a:r>
            <a:endParaRPr lang="en-US" altLang="ja-JP" i="0" dirty="0">
              <a:solidFill>
                <a:srgbClr val="111724"/>
              </a:solidFill>
              <a:effectLst/>
              <a:latin typeface="Hiragino Kaku Gothic ProN"/>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実践編でとって頂きたい行動</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7</a:t>
            </a:fld>
            <a:endParaRPr lang="en-US"/>
          </a:p>
        </p:txBody>
      </p:sp>
    </p:spTree>
    <p:extLst>
      <p:ext uri="{BB962C8B-B14F-4D97-AF65-F5344CB8AC3E}">
        <p14:creationId xmlns:p14="http://schemas.microsoft.com/office/powerpoint/2010/main" val="35869547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t>Listen : </a:t>
            </a:r>
            <a:r>
              <a:rPr lang="ja-JP" altLang="en-US" dirty="0"/>
              <a:t>顧客を知る</a:t>
            </a:r>
            <a:endParaRPr lang="en-US" dirty="0"/>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dirty="0"/>
              <a:t>Test/Iterate : </a:t>
            </a:r>
            <a:r>
              <a:rPr lang="ja-JP" altLang="en-US" dirty="0"/>
              <a:t>評価指標を決める</a:t>
            </a:r>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8</a:t>
            </a:fld>
            <a:endParaRPr lang="en-US"/>
          </a:p>
        </p:txBody>
      </p:sp>
    </p:spTree>
    <p:extLst>
      <p:ext uri="{BB962C8B-B14F-4D97-AF65-F5344CB8AC3E}">
        <p14:creationId xmlns:p14="http://schemas.microsoft.com/office/powerpoint/2010/main" val="21309142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b="1" dirty="0">
                <a:solidFill>
                  <a:schemeClr val="accent2"/>
                </a:solidFill>
              </a:rPr>
              <a:t>Listen : </a:t>
            </a:r>
            <a:r>
              <a:rPr lang="ja-JP" altLang="en-US" b="1" dirty="0">
                <a:solidFill>
                  <a:schemeClr val="accent2"/>
                </a:solidFill>
              </a:rPr>
              <a:t>顧客を知る</a:t>
            </a:r>
            <a:endParaRPr lang="en-US" b="1" dirty="0">
              <a:solidFill>
                <a:schemeClr val="accent2"/>
              </a:solidFill>
            </a:endParaRPr>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dirty="0"/>
              <a:t>Test/Iterate : </a:t>
            </a:r>
            <a:r>
              <a:rPr lang="ja-JP" altLang="en-US" dirty="0"/>
              <a:t>評価指標を決める</a:t>
            </a:r>
            <a:endParaRPr lang="en-US" dirty="0"/>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9</a:t>
            </a:fld>
            <a:endParaRPr lang="en-US"/>
          </a:p>
        </p:txBody>
      </p:sp>
    </p:spTree>
    <p:extLst>
      <p:ext uri="{BB962C8B-B14F-4D97-AF65-F5344CB8AC3E}">
        <p14:creationId xmlns:p14="http://schemas.microsoft.com/office/powerpoint/2010/main" val="2517095244"/>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JP Font Template">
      <a:majorFont>
        <a:latin typeface="Amazon Ember Display"/>
        <a:ea typeface="メイリオ"/>
        <a:cs typeface=""/>
      </a:majorFont>
      <a:minorFont>
        <a:latin typeface="Amazon Ember Display"/>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7F2428-6C02-4D32-B14D-EBC3389A58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17629</TotalTime>
  <Words>4106</Words>
  <Application>Microsoft Office PowerPoint</Application>
  <PresentationFormat>ワイド画面</PresentationFormat>
  <Paragraphs>556</Paragraphs>
  <Slides>45</Slides>
  <Notes>3</Notes>
  <HiddenSlides>1</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45</vt:i4>
      </vt:variant>
    </vt:vector>
  </HeadingPairs>
  <TitlesOfParts>
    <vt:vector size="58" baseType="lpstr">
      <vt:lpstr>Hiragino Kaku Gothic ProN</vt:lpstr>
      <vt:lpstr>Amazon Ember</vt:lpstr>
      <vt:lpstr>Amazon Ember Display</vt:lpstr>
      <vt:lpstr>Amazon Ember Display Heavy</vt:lpstr>
      <vt:lpstr>Amazon Ember Display Medium</vt:lpstr>
      <vt:lpstr>Amazon Ember Mono</vt:lpstr>
      <vt:lpstr>Arial</vt:lpstr>
      <vt:lpstr>Arial</vt:lpstr>
      <vt:lpstr>Calibri</vt:lpstr>
      <vt:lpstr>Wingdings</vt:lpstr>
      <vt:lpstr>メイリオ</vt:lpstr>
      <vt:lpstr>AWS Brand Template_Light</vt:lpstr>
      <vt:lpstr>1_AWS Brand Template_Dark</vt:lpstr>
      <vt:lpstr>ML Enablement Workshop </vt:lpstr>
      <vt:lpstr>実践編を進める前の確認</vt:lpstr>
      <vt:lpstr>ML Enablement Workshop のゴール</vt:lpstr>
      <vt:lpstr>ワークショップは 2 パートで構成されます</vt:lpstr>
      <vt:lpstr>2 パートのワークショップのイメージ</vt:lpstr>
      <vt:lpstr>本日は実践編を行います</vt:lpstr>
      <vt:lpstr>実践編でとって頂きたい行動</vt:lpstr>
      <vt:lpstr>Day1 : 実践編</vt:lpstr>
      <vt:lpstr>Day1 : 実践編</vt:lpstr>
      <vt:lpstr>Listen: Working Backwards の最初のプロセス</vt:lpstr>
      <vt:lpstr>顧客は誰か ?</vt:lpstr>
      <vt:lpstr>顧客について何を知っているか ?</vt:lpstr>
      <vt:lpstr>顧客について何を知っているか ?</vt:lpstr>
      <vt:lpstr>Day1 : 実践編</vt:lpstr>
      <vt:lpstr>顧客の課題を解決し、ビジネスの課題も解決する</vt:lpstr>
      <vt:lpstr>課題の特定、重みづけをし解決策を評価する</vt:lpstr>
      <vt:lpstr>顧客の課題、ビジネスの課題を特定する</vt:lpstr>
      <vt:lpstr>1. 顧客の課題を洗い出し、点数をつける</vt:lpstr>
      <vt:lpstr>2. ビジネス課題を洗い出し、点数をつける</vt:lpstr>
      <vt:lpstr>3. 課題をカテゴリにまとめ、点数をつける</vt:lpstr>
      <vt:lpstr>Have a break!</vt:lpstr>
      <vt:lpstr>Day1 : 実践編</vt:lpstr>
      <vt:lpstr>AI/ML による課題解決の理想状態</vt:lpstr>
      <vt:lpstr>AI/ML による課題解決の理想状態の例</vt:lpstr>
      <vt:lpstr>解決策の共有と評価</vt:lpstr>
      <vt:lpstr>評価の共有</vt:lpstr>
      <vt:lpstr>Day1 : 実践編</vt:lpstr>
      <vt:lpstr>決定した解決策を企画として文章にする</vt:lpstr>
      <vt:lpstr>Refine の進め方</vt:lpstr>
      <vt:lpstr>各チームごとのワーク</vt:lpstr>
      <vt:lpstr>各チームのワーク結果をマージし共有</vt:lpstr>
      <vt:lpstr>Have a break!</vt:lpstr>
      <vt:lpstr>Day1 : 実践編</vt:lpstr>
      <vt:lpstr>解決策を評価し、改善する計画を立てる</vt:lpstr>
      <vt:lpstr>学びを積み、より確実に成果を獲得する</vt:lpstr>
      <vt:lpstr>目標の計測方法を決める</vt:lpstr>
      <vt:lpstr>目標の計測方法を決める</vt:lpstr>
      <vt:lpstr>Well Done !!</vt:lpstr>
      <vt:lpstr>Next Step</vt:lpstr>
      <vt:lpstr>Next Step : 改善が必要なプロセスを特定する</vt:lpstr>
      <vt:lpstr>Day2 : 改善編の進め方</vt:lpstr>
      <vt:lpstr>プロセス改善編例① : 顧客・ビジネス課題の深掘り</vt:lpstr>
      <vt:lpstr>プロセス改善編例② : 解決策の洗練</vt:lpstr>
      <vt:lpstr>改善編を進める前の確認</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Kubo, Takahiro</cp:lastModifiedBy>
  <cp:revision>765</cp:revision>
  <dcterms:created xsi:type="dcterms:W3CDTF">2023-07-18T17:07:11Z</dcterms:created>
  <dcterms:modified xsi:type="dcterms:W3CDTF">2024-06-19T04:27:19Z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